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xboroughCF" charset="1" panose="00000500000000000000"/>
      <p:regular r:id="rId10"/>
    </p:embeddedFont>
    <p:embeddedFont>
      <p:font typeface="RoxboroughCF Bold" charset="1" panose="00000800000000000000"/>
      <p:regular r:id="rId11"/>
    </p:embeddedFont>
    <p:embeddedFont>
      <p:font typeface="RoxboroughCF Italics" charset="1" panose="00000500000000000000"/>
      <p:regular r:id="rId12"/>
    </p:embeddedFont>
    <p:embeddedFont>
      <p:font typeface="RoxboroughCF Bold Italics" charset="1" panose="00000800000000000000"/>
      <p:regular r:id="rId13"/>
    </p:embeddedFont>
    <p:embeddedFont>
      <p:font typeface="RoxboroughCF Thin" charset="1" panose="00000200000000000000"/>
      <p:regular r:id="rId14"/>
    </p:embeddedFont>
    <p:embeddedFont>
      <p:font typeface="RoxboroughCF Thin Italics" charset="1" panose="00000200000000000000"/>
      <p:regular r:id="rId15"/>
    </p:embeddedFont>
    <p:embeddedFont>
      <p:font typeface="RoxboroughCF Light" charset="1" panose="00000400000000000000"/>
      <p:regular r:id="rId16"/>
    </p:embeddedFont>
    <p:embeddedFont>
      <p:font typeface="RoxboroughCF Light Italics" charset="1" panose="00000400000000000000"/>
      <p:regular r:id="rId17"/>
    </p:embeddedFont>
    <p:embeddedFont>
      <p:font typeface="RoxboroughCF Medium" charset="1" panose="00000600000000000000"/>
      <p:regular r:id="rId18"/>
    </p:embeddedFont>
    <p:embeddedFont>
      <p:font typeface="RoxboroughCF Medium Italics" charset="1" panose="00000600000000000000"/>
      <p:regular r:id="rId19"/>
    </p:embeddedFont>
    <p:embeddedFont>
      <p:font typeface="RoxboroughCF Semi-Bold" charset="1" panose="00000700000000000000"/>
      <p:regular r:id="rId20"/>
    </p:embeddedFont>
    <p:embeddedFont>
      <p:font typeface="RoxboroughCF Semi-Bold Italics" charset="1" panose="00000700000000000000"/>
      <p:regular r:id="rId21"/>
    </p:embeddedFont>
    <p:embeddedFont>
      <p:font typeface="RoxboroughCF Heavy" charset="1" panose="00000A00000000000000"/>
      <p:regular r:id="rId22"/>
    </p:embeddedFont>
    <p:embeddedFont>
      <p:font typeface="RoxboroughCF Heavy Italics" charset="1" panose="00000A00000000000000"/>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Light" charset="1" panose="020B0306030504020204"/>
      <p:regular r:id="rId28"/>
    </p:embeddedFont>
    <p:embeddedFont>
      <p:font typeface="Open Sans Light Italics" charset="1" panose="020B0306030504020204"/>
      <p:regular r:id="rId29"/>
    </p:embeddedFont>
    <p:embeddedFont>
      <p:font typeface="Open Sans Ultra-Bold" charset="1" panose="00000000000000000000"/>
      <p:regular r:id="rId30"/>
    </p:embeddedFont>
    <p:embeddedFont>
      <p:font typeface="Open Sans Ultra-Bold Italics" charset="1" panose="00000000000000000000"/>
      <p:regular r:id="rId31"/>
    </p:embeddedFont>
    <p:embeddedFont>
      <p:font typeface="Telegraf" charset="1" panose="00000500000000000000"/>
      <p:regular r:id="rId32"/>
    </p:embeddedFont>
    <p:embeddedFont>
      <p:font typeface="Telegraf Bold" charset="1" panose="00000800000000000000"/>
      <p:regular r:id="rId33"/>
    </p:embeddedFont>
    <p:embeddedFont>
      <p:font typeface="Telegraf Extra-Light" charset="1" panose="00000300000000000000"/>
      <p:regular r:id="rId34"/>
    </p:embeddedFont>
    <p:embeddedFont>
      <p:font typeface="Telegraf Medium" charset="1" panose="00000600000000000000"/>
      <p:regular r:id="rId35"/>
    </p:embeddedFont>
    <p:embeddedFont>
      <p:font typeface="Telegraf Ultra-Bold" charset="1" panose="00000900000000000000"/>
      <p:regular r:id="rId36"/>
    </p:embeddedFont>
    <p:embeddedFont>
      <p:font typeface="Telegraf Heavy"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5387009" y="4392102"/>
            <a:ext cx="7513983" cy="1502797"/>
          </a:xfrm>
          <a:custGeom>
            <a:avLst/>
            <a:gdLst/>
            <a:ahLst/>
            <a:cxnLst/>
            <a:rect r="r" b="b" t="t" l="l"/>
            <a:pathLst>
              <a:path h="1502797" w="7513983">
                <a:moveTo>
                  <a:pt x="0" y="0"/>
                </a:moveTo>
                <a:lnTo>
                  <a:pt x="7513982" y="0"/>
                </a:lnTo>
                <a:lnTo>
                  <a:pt x="7513982" y="1502796"/>
                </a:lnTo>
                <a:lnTo>
                  <a:pt x="0" y="15027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83322" y="2279561"/>
            <a:ext cx="10890832" cy="6743192"/>
          </a:xfrm>
          <a:prstGeom prst="rect">
            <a:avLst/>
          </a:prstGeom>
        </p:spPr>
        <p:txBody>
          <a:bodyPr anchor="t" rtlCol="false" tIns="0" lIns="0" bIns="0" rIns="0">
            <a:spAutoFit/>
          </a:bodyPr>
          <a:lstStyle/>
          <a:p>
            <a:pPr algn="ctr">
              <a:lnSpc>
                <a:spcPts val="13217"/>
              </a:lnSpc>
            </a:pPr>
            <a:r>
              <a:rPr lang="en-US" sz="12469" spc="-124">
                <a:solidFill>
                  <a:srgbClr val="000000"/>
                </a:solidFill>
                <a:latin typeface="RoxboroughCF Bold"/>
              </a:rPr>
              <a:t>Description du système</a:t>
            </a:r>
          </a:p>
          <a:p>
            <a:pPr algn="ctr">
              <a:lnSpc>
                <a:spcPts val="13217"/>
              </a:lnSpc>
            </a:pPr>
            <a:r>
              <a:rPr lang="en-US" sz="12469" spc="-124">
                <a:solidFill>
                  <a:srgbClr val="000000"/>
                </a:solidFill>
                <a:latin typeface="RoxboroughCF Bold"/>
              </a:rPr>
              <a:t>Kanban</a:t>
            </a:r>
          </a:p>
          <a:p>
            <a:pPr algn="ctr">
              <a:lnSpc>
                <a:spcPts val="13217"/>
              </a:lnSpc>
            </a:pPr>
          </a:p>
        </p:txBody>
      </p:sp>
      <p:grpSp>
        <p:nvGrpSpPr>
          <p:cNvPr name="Group 4" id="4"/>
          <p:cNvGrpSpPr/>
          <p:nvPr/>
        </p:nvGrpSpPr>
        <p:grpSpPr>
          <a:xfrm rot="-376577">
            <a:off x="14732158" y="7173165"/>
            <a:ext cx="2271292" cy="2405630"/>
            <a:chOff x="0" y="0"/>
            <a:chExt cx="3028390" cy="3207507"/>
          </a:xfrm>
        </p:grpSpPr>
        <p:grpSp>
          <p:nvGrpSpPr>
            <p:cNvPr name="Group 5" id="5"/>
            <p:cNvGrpSpPr/>
            <p:nvPr/>
          </p:nvGrpSpPr>
          <p:grpSpPr>
            <a:xfrm rot="0">
              <a:off x="0" y="167859"/>
              <a:ext cx="3028390" cy="3039648"/>
              <a:chOff x="0" y="0"/>
              <a:chExt cx="1708150" cy="1714500"/>
            </a:xfrm>
          </p:grpSpPr>
          <p:sp>
            <p:nvSpPr>
              <p:cNvPr name="Freeform 6" id="6"/>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7" id="7"/>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TextBox 8" id="8"/>
            <p:cNvSpPr txBox="true"/>
            <p:nvPr/>
          </p:nvSpPr>
          <p:spPr>
            <a:xfrm rot="0">
              <a:off x="317026" y="936664"/>
              <a:ext cx="2394339" cy="1490753"/>
            </a:xfrm>
            <a:prstGeom prst="rect">
              <a:avLst/>
            </a:prstGeom>
          </p:spPr>
          <p:txBody>
            <a:bodyPr anchor="t" rtlCol="false" tIns="0" lIns="0" bIns="0" rIns="0">
              <a:spAutoFit/>
            </a:bodyPr>
            <a:lstStyle/>
            <a:p>
              <a:pPr algn="ctr">
                <a:lnSpc>
                  <a:spcPts val="2835"/>
                </a:lnSpc>
              </a:pPr>
            </a:p>
            <a:p>
              <a:pPr algn="ctr">
                <a:lnSpc>
                  <a:spcPts val="2835"/>
                </a:lnSpc>
              </a:pPr>
              <a:r>
                <a:rPr lang="en-US" sz="2487">
                  <a:solidFill>
                    <a:srgbClr val="000000"/>
                  </a:solidFill>
                  <a:latin typeface="Telegraf"/>
                </a:rPr>
                <a:t>Octobre</a:t>
              </a:r>
            </a:p>
            <a:p>
              <a:pPr algn="ctr" marL="0" indent="0" lvl="0">
                <a:lnSpc>
                  <a:spcPts val="2835"/>
                </a:lnSpc>
                <a:spcBef>
                  <a:spcPct val="0"/>
                </a:spcBef>
              </a:pPr>
              <a:r>
                <a:rPr lang="en-US" sz="2487">
                  <a:solidFill>
                    <a:srgbClr val="000000"/>
                  </a:solidFill>
                  <a:latin typeface="Telegraf"/>
                </a:rPr>
                <a:t>05- 2023</a:t>
              </a:r>
            </a:p>
          </p:txBody>
        </p:sp>
        <p:sp>
          <p:nvSpPr>
            <p:cNvPr name="AutoShape 9" id="9"/>
            <p:cNvSpPr/>
            <p:nvPr/>
          </p:nvSpPr>
          <p:spPr>
            <a:xfrm rot="-201720">
              <a:off x="1101838" y="24235"/>
              <a:ext cx="834950" cy="287247"/>
            </a:xfrm>
            <a:prstGeom prst="rect">
              <a:avLst/>
            </a:prstGeom>
            <a:solidFill>
              <a:srgbClr val="000000"/>
            </a:solidFill>
          </p:spPr>
        </p:sp>
      </p:grpSp>
      <p:sp>
        <p:nvSpPr>
          <p:cNvPr name="TextBox 10" id="10"/>
          <p:cNvSpPr txBox="true"/>
          <p:nvPr/>
        </p:nvSpPr>
        <p:spPr>
          <a:xfrm rot="0">
            <a:off x="1028700" y="952500"/>
            <a:ext cx="6212797" cy="405389"/>
          </a:xfrm>
          <a:prstGeom prst="rect">
            <a:avLst/>
          </a:prstGeom>
        </p:spPr>
        <p:txBody>
          <a:bodyPr anchor="t" rtlCol="false" tIns="0" lIns="0" bIns="0" rIns="0">
            <a:spAutoFit/>
          </a:bodyPr>
          <a:lstStyle/>
          <a:p>
            <a:pPr>
              <a:lnSpc>
                <a:spcPts val="3359"/>
              </a:lnSpc>
            </a:pPr>
            <a:r>
              <a:rPr lang="en-US" sz="2400">
                <a:solidFill>
                  <a:srgbClr val="000000"/>
                </a:solidFill>
                <a:latin typeface="Telegraf"/>
              </a:rPr>
              <a:t>DevTeamX</a:t>
            </a:r>
          </a:p>
        </p:txBody>
      </p:sp>
      <p:sp>
        <p:nvSpPr>
          <p:cNvPr name="TextBox 11" id="11"/>
          <p:cNvSpPr txBox="true"/>
          <p:nvPr/>
        </p:nvSpPr>
        <p:spPr>
          <a:xfrm rot="0">
            <a:off x="11046503" y="952500"/>
            <a:ext cx="6212797" cy="434340"/>
          </a:xfrm>
          <a:prstGeom prst="rect">
            <a:avLst/>
          </a:prstGeom>
        </p:spPr>
        <p:txBody>
          <a:bodyPr anchor="t" rtlCol="false" tIns="0" lIns="0" bIns="0" rIns="0">
            <a:spAutoFit/>
          </a:bodyPr>
          <a:lstStyle/>
          <a:p>
            <a:pPr algn="r">
              <a:lnSpc>
                <a:spcPts val="3359"/>
              </a:lnSpc>
            </a:pPr>
            <a:r>
              <a:rPr lang="en-US" sz="2400">
                <a:solidFill>
                  <a:srgbClr val="000000"/>
                </a:solidFill>
                <a:latin typeface="Telegraf Bold"/>
              </a:rPr>
              <a:t>Tchèssi PRE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5387009" y="2805926"/>
            <a:ext cx="8012571" cy="1602514"/>
          </a:xfrm>
          <a:custGeom>
            <a:avLst/>
            <a:gdLst/>
            <a:ahLst/>
            <a:cxnLst/>
            <a:rect r="r" b="b" t="t" l="l"/>
            <a:pathLst>
              <a:path h="1602514" w="8012571">
                <a:moveTo>
                  <a:pt x="0" y="0"/>
                </a:moveTo>
                <a:lnTo>
                  <a:pt x="8012571" y="0"/>
                </a:lnTo>
                <a:lnTo>
                  <a:pt x="8012571" y="1602514"/>
                </a:lnTo>
                <a:lnTo>
                  <a:pt x="0" y="16025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0514" y="2682339"/>
            <a:ext cx="14646972" cy="5074721"/>
          </a:xfrm>
          <a:prstGeom prst="rect">
            <a:avLst/>
          </a:prstGeom>
        </p:spPr>
        <p:txBody>
          <a:bodyPr anchor="t" rtlCol="false" tIns="0" lIns="0" bIns="0" rIns="0">
            <a:spAutoFit/>
          </a:bodyPr>
          <a:lstStyle/>
          <a:p>
            <a:pPr algn="ctr">
              <a:lnSpc>
                <a:spcPts val="13217"/>
              </a:lnSpc>
            </a:pPr>
            <a:r>
              <a:rPr lang="en-US" sz="12469">
                <a:solidFill>
                  <a:srgbClr val="000000"/>
                </a:solidFill>
                <a:latin typeface="RoxboroughCF Bold"/>
              </a:rPr>
              <a:t>WIP Limit</a:t>
            </a:r>
          </a:p>
          <a:p>
            <a:pPr algn="ctr">
              <a:lnSpc>
                <a:spcPts val="13217"/>
              </a:lnSpc>
            </a:pPr>
            <a:r>
              <a:rPr lang="en-US" sz="12469">
                <a:solidFill>
                  <a:srgbClr val="000000"/>
                </a:solidFill>
                <a:latin typeface="RoxboroughCF Bold"/>
              </a:rPr>
              <a:t> (Limite de Travail en Cours)</a:t>
            </a:r>
          </a:p>
        </p:txBody>
      </p:sp>
      <p:grpSp>
        <p:nvGrpSpPr>
          <p:cNvPr name="Group 4" id="4"/>
          <p:cNvGrpSpPr/>
          <p:nvPr/>
        </p:nvGrpSpPr>
        <p:grpSpPr>
          <a:xfrm rot="0">
            <a:off x="652438" y="596271"/>
            <a:ext cx="1352404" cy="1352404"/>
            <a:chOff x="0" y="0"/>
            <a:chExt cx="1803206" cy="1803206"/>
          </a:xfrm>
        </p:grpSpPr>
        <p:grpSp>
          <p:nvGrpSpPr>
            <p:cNvPr name="Group 5" id="5"/>
            <p:cNvGrpSpPr/>
            <p:nvPr/>
          </p:nvGrpSpPr>
          <p:grpSpPr>
            <a:xfrm rot="0">
              <a:off x="0" y="0"/>
              <a:ext cx="1803206" cy="18032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7" id="7"/>
            <p:cNvSpPr txBox="true"/>
            <p:nvPr/>
          </p:nvSpPr>
          <p:spPr>
            <a:xfrm rot="0">
              <a:off x="332129" y="50315"/>
              <a:ext cx="1138947" cy="1569226"/>
            </a:xfrm>
            <a:prstGeom prst="rect">
              <a:avLst/>
            </a:prstGeom>
          </p:spPr>
          <p:txBody>
            <a:bodyPr anchor="t" rtlCol="false" tIns="0" lIns="0" bIns="0" rIns="0">
              <a:spAutoFit/>
            </a:bodyPr>
            <a:lstStyle/>
            <a:p>
              <a:pPr algn="ctr" marL="0" indent="0" lvl="0">
                <a:lnSpc>
                  <a:spcPts val="9946"/>
                </a:lnSpc>
                <a:spcBef>
                  <a:spcPct val="0"/>
                </a:spcBef>
              </a:pPr>
              <a:r>
                <a:rPr lang="en-US" sz="7104">
                  <a:solidFill>
                    <a:srgbClr val="FFFFFF"/>
                  </a:solidFill>
                  <a:latin typeface="RoxboroughCF Bold"/>
                </a:rPr>
                <a:t>3</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936293" y="3960236"/>
            <a:ext cx="5651193" cy="1130239"/>
          </a:xfrm>
          <a:custGeom>
            <a:avLst/>
            <a:gdLst/>
            <a:ahLst/>
            <a:cxnLst/>
            <a:rect r="r" b="b" t="t" l="l"/>
            <a:pathLst>
              <a:path h="1130239" w="5651193">
                <a:moveTo>
                  <a:pt x="0" y="0"/>
                </a:moveTo>
                <a:lnTo>
                  <a:pt x="5651193" y="0"/>
                </a:lnTo>
                <a:lnTo>
                  <a:pt x="5651193" y="1130238"/>
                </a:lnTo>
                <a:lnTo>
                  <a:pt x="0" y="1130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20559" y="2436061"/>
            <a:ext cx="8984271" cy="2654413"/>
          </a:xfrm>
          <a:prstGeom prst="rect">
            <a:avLst/>
          </a:prstGeom>
        </p:spPr>
        <p:txBody>
          <a:bodyPr anchor="t" rtlCol="false" tIns="0" lIns="0" bIns="0" rIns="0">
            <a:spAutoFit/>
          </a:bodyPr>
          <a:lstStyle/>
          <a:p>
            <a:pPr>
              <a:lnSpc>
                <a:spcPts val="10319"/>
              </a:lnSpc>
            </a:pPr>
            <a:r>
              <a:rPr lang="en-US" sz="9734">
                <a:solidFill>
                  <a:srgbClr val="000000"/>
                </a:solidFill>
                <a:latin typeface="RoxboroughCF Bold"/>
              </a:rPr>
              <a:t>Définition du WIP Limit</a:t>
            </a:r>
          </a:p>
        </p:txBody>
      </p:sp>
      <p:sp>
        <p:nvSpPr>
          <p:cNvPr name="TextBox 4" id="4"/>
          <p:cNvSpPr txBox="true"/>
          <p:nvPr/>
        </p:nvSpPr>
        <p:spPr>
          <a:xfrm rot="0">
            <a:off x="1450594" y="5232222"/>
            <a:ext cx="12580865" cy="3684214"/>
          </a:xfrm>
          <a:prstGeom prst="rect">
            <a:avLst/>
          </a:prstGeom>
        </p:spPr>
        <p:txBody>
          <a:bodyPr anchor="t" rtlCol="false" tIns="0" lIns="0" bIns="0" rIns="0">
            <a:spAutoFit/>
          </a:bodyPr>
          <a:lstStyle/>
          <a:p>
            <a:pPr marL="642264" indent="-321132" lvl="1">
              <a:lnSpc>
                <a:spcPts val="4164"/>
              </a:lnSpc>
              <a:buFont typeface="Arial"/>
              <a:buChar char="•"/>
            </a:pPr>
            <a:r>
              <a:rPr lang="en-US" sz="2974">
                <a:solidFill>
                  <a:srgbClr val="000000"/>
                </a:solidFill>
                <a:latin typeface="Arimo"/>
              </a:rPr>
              <a:t>"WIP est l'acronyme de '</a:t>
            </a:r>
            <a:r>
              <a:rPr lang="en-US" sz="2974">
                <a:solidFill>
                  <a:srgbClr val="000000"/>
                </a:solidFill>
                <a:latin typeface="Arimo Bold"/>
              </a:rPr>
              <a:t>Work In Progress'</a:t>
            </a:r>
            <a:r>
              <a:rPr lang="en-US" sz="2974">
                <a:solidFill>
                  <a:srgbClr val="000000"/>
                </a:solidFill>
                <a:latin typeface="Arimo"/>
              </a:rPr>
              <a:t>, ou '</a:t>
            </a:r>
            <a:r>
              <a:rPr lang="en-US" sz="2974">
                <a:solidFill>
                  <a:srgbClr val="000000"/>
                </a:solidFill>
                <a:latin typeface="Arimo Bold"/>
              </a:rPr>
              <a:t>Travail en Cours' en français</a:t>
            </a:r>
            <a:r>
              <a:rPr lang="en-US" sz="2974">
                <a:solidFill>
                  <a:srgbClr val="000000"/>
                </a:solidFill>
                <a:latin typeface="Arimo"/>
              </a:rPr>
              <a:t>."</a:t>
            </a:r>
          </a:p>
          <a:p>
            <a:pPr marL="642264" indent="-321132" lvl="1">
              <a:lnSpc>
                <a:spcPts val="4164"/>
              </a:lnSpc>
              <a:buFont typeface="Arial"/>
              <a:buChar char="•"/>
            </a:pPr>
            <a:r>
              <a:rPr lang="en-US" sz="2974">
                <a:solidFill>
                  <a:srgbClr val="000000"/>
                </a:solidFill>
                <a:latin typeface="Arimo"/>
              </a:rPr>
              <a:t>"Le WIP Limit </a:t>
            </a:r>
            <a:r>
              <a:rPr lang="en-US" sz="2974">
                <a:solidFill>
                  <a:srgbClr val="000000"/>
                </a:solidFill>
                <a:latin typeface="Arimo Bold"/>
              </a:rPr>
              <a:t>définit le nombre maximal de tâches</a:t>
            </a:r>
            <a:r>
              <a:rPr lang="en-US" sz="2974">
                <a:solidFill>
                  <a:srgbClr val="000000"/>
                </a:solidFill>
                <a:latin typeface="Arimo"/>
              </a:rPr>
              <a:t> qui peuvent être traitées simultanément à une étape spécifique du processus."</a:t>
            </a:r>
          </a:p>
          <a:p>
            <a:pPr marL="642264" indent="-321132" lvl="1">
              <a:lnSpc>
                <a:spcPts val="4164"/>
              </a:lnSpc>
              <a:buFont typeface="Arial"/>
              <a:buChar char="•"/>
            </a:pPr>
            <a:r>
              <a:rPr lang="en-US" sz="2974">
                <a:solidFill>
                  <a:srgbClr val="000000"/>
                </a:solidFill>
                <a:latin typeface="Arimo"/>
              </a:rPr>
              <a:t>"Il s'agit d'une </a:t>
            </a:r>
            <a:r>
              <a:rPr lang="en-US" sz="2974">
                <a:solidFill>
                  <a:srgbClr val="000000"/>
                </a:solidFill>
                <a:latin typeface="Arimo Bold"/>
              </a:rPr>
              <a:t>mesure proactive</a:t>
            </a:r>
            <a:r>
              <a:rPr lang="en-US" sz="2974">
                <a:solidFill>
                  <a:srgbClr val="000000"/>
                </a:solidFill>
                <a:latin typeface="Arimo"/>
              </a:rPr>
              <a:t> pour garantir que l'équipe ne soit pas submergée et qu'elle puisse se concentrer sur la qualité et l'efficacité."</a:t>
            </a:r>
          </a:p>
          <a:p>
            <a:pPr>
              <a:lnSpc>
                <a:spcPts val="4164"/>
              </a:lnSpc>
            </a:pPr>
          </a:p>
        </p:txBody>
      </p:sp>
      <p:sp>
        <p:nvSpPr>
          <p:cNvPr name="TextBox 5" id="5"/>
          <p:cNvSpPr txBox="true"/>
          <p:nvPr/>
        </p:nvSpPr>
        <p:spPr>
          <a:xfrm rot="0">
            <a:off x="1028700" y="952500"/>
            <a:ext cx="6212797" cy="434340"/>
          </a:xfrm>
          <a:prstGeom prst="rect">
            <a:avLst/>
          </a:prstGeom>
        </p:spPr>
        <p:txBody>
          <a:bodyPr anchor="t" rtlCol="false" tIns="0" lIns="0" bIns="0" rIns="0">
            <a:spAutoFit/>
          </a:bodyPr>
          <a:lstStyle/>
          <a:p>
            <a:pPr>
              <a:lnSpc>
                <a:spcPts val="3359"/>
              </a:lnSpc>
            </a:pPr>
            <a:r>
              <a:rPr lang="en-US" sz="2400">
                <a:solidFill>
                  <a:srgbClr val="000000"/>
                </a:solidFill>
                <a:latin typeface="Telegraf Bold"/>
              </a:rPr>
              <a:t>DevTeamX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95945" y="2768036"/>
            <a:ext cx="5651193" cy="1130239"/>
          </a:xfrm>
          <a:custGeom>
            <a:avLst/>
            <a:gdLst/>
            <a:ahLst/>
            <a:cxnLst/>
            <a:rect r="r" b="b" t="t" l="l"/>
            <a:pathLst>
              <a:path h="1130239" w="5651193">
                <a:moveTo>
                  <a:pt x="0" y="0"/>
                </a:moveTo>
                <a:lnTo>
                  <a:pt x="5651193" y="0"/>
                </a:lnTo>
                <a:lnTo>
                  <a:pt x="5651193" y="1130239"/>
                </a:lnTo>
                <a:lnTo>
                  <a:pt x="0" y="11302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95945" y="1317119"/>
            <a:ext cx="8984271" cy="2654413"/>
          </a:xfrm>
          <a:prstGeom prst="rect">
            <a:avLst/>
          </a:prstGeom>
        </p:spPr>
        <p:txBody>
          <a:bodyPr anchor="t" rtlCol="false" tIns="0" lIns="0" bIns="0" rIns="0">
            <a:spAutoFit/>
          </a:bodyPr>
          <a:lstStyle/>
          <a:p>
            <a:pPr>
              <a:lnSpc>
                <a:spcPts val="10319"/>
              </a:lnSpc>
            </a:pPr>
            <a:r>
              <a:rPr lang="en-US" sz="9734">
                <a:solidFill>
                  <a:srgbClr val="000000"/>
                </a:solidFill>
                <a:latin typeface="RoxboroughCF Bold"/>
              </a:rPr>
              <a:t>Prévention de la Surcharge</a:t>
            </a:r>
          </a:p>
        </p:txBody>
      </p:sp>
      <p:sp>
        <p:nvSpPr>
          <p:cNvPr name="TextBox 4" id="4"/>
          <p:cNvSpPr txBox="true"/>
          <p:nvPr/>
        </p:nvSpPr>
        <p:spPr>
          <a:xfrm rot="0">
            <a:off x="1450594" y="4355291"/>
            <a:ext cx="13388107" cy="480060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Arimo"/>
              </a:rPr>
              <a:t>"</a:t>
            </a:r>
            <a:r>
              <a:rPr lang="en-US" sz="3000">
                <a:solidFill>
                  <a:srgbClr val="000000"/>
                </a:solidFill>
                <a:latin typeface="Arimo Bold"/>
              </a:rPr>
              <a:t>Sans un WIP Limit</a:t>
            </a:r>
            <a:r>
              <a:rPr lang="en-US" sz="3000">
                <a:solidFill>
                  <a:srgbClr val="000000"/>
                </a:solidFill>
                <a:latin typeface="Arimo"/>
              </a:rPr>
              <a:t>, il est facile pour une équipe de commencer de nombreuses tâches sans nécessairement les mener à terme rapidement. Cela peut entraîner des retards et une baisse de la qualité du travail."</a:t>
            </a:r>
          </a:p>
          <a:p>
            <a:pPr marL="647702" indent="-323851" lvl="1">
              <a:lnSpc>
                <a:spcPts val="4200"/>
              </a:lnSpc>
              <a:buFont typeface="Arial"/>
              <a:buChar char="•"/>
            </a:pPr>
            <a:r>
              <a:rPr lang="en-US" sz="3000">
                <a:solidFill>
                  <a:srgbClr val="000000"/>
                </a:solidFill>
                <a:latin typeface="Arimo"/>
              </a:rPr>
              <a:t>"</a:t>
            </a:r>
            <a:r>
              <a:rPr lang="en-US" sz="3000">
                <a:solidFill>
                  <a:srgbClr val="000000"/>
                </a:solidFill>
                <a:latin typeface="Arimo Bold"/>
              </a:rPr>
              <a:t>L'établissement d'un WIP Limit </a:t>
            </a:r>
            <a:r>
              <a:rPr lang="en-US" sz="3000">
                <a:solidFill>
                  <a:srgbClr val="000000"/>
                </a:solidFill>
                <a:latin typeface="Arimo"/>
              </a:rPr>
              <a:t>veille à ce que l'équipe ne prenne pas de nouvelles tâches tant que l'espace n'est pas libéré. </a:t>
            </a:r>
            <a:r>
              <a:rPr lang="en-US" sz="3000">
                <a:solidFill>
                  <a:srgbClr val="000000"/>
                </a:solidFill>
                <a:latin typeface="Arimo Bold"/>
              </a:rPr>
              <a:t>C'est une forme d'auto-régulation</a:t>
            </a:r>
            <a:r>
              <a:rPr lang="en-US" sz="3000">
                <a:solidFill>
                  <a:srgbClr val="000000"/>
                </a:solidFill>
                <a:latin typeface="Arimo"/>
              </a:rPr>
              <a:t>."</a:t>
            </a:r>
          </a:p>
          <a:p>
            <a:pPr marL="647702" indent="-323851" lvl="1">
              <a:lnSpc>
                <a:spcPts val="4200"/>
              </a:lnSpc>
              <a:buFont typeface="Arial"/>
              <a:buChar char="•"/>
            </a:pPr>
            <a:r>
              <a:rPr lang="en-US" sz="3000">
                <a:solidFill>
                  <a:srgbClr val="000000"/>
                </a:solidFill>
                <a:latin typeface="Arimo"/>
              </a:rPr>
              <a:t>"Cela encourage également une culture de '</a:t>
            </a:r>
            <a:r>
              <a:rPr lang="en-US" sz="3000">
                <a:solidFill>
                  <a:srgbClr val="000000"/>
                </a:solidFill>
                <a:latin typeface="Arimo Bold"/>
              </a:rPr>
              <a:t>finir ce que vous commencez</a:t>
            </a:r>
            <a:r>
              <a:rPr lang="en-US" sz="3000">
                <a:solidFill>
                  <a:srgbClr val="000000"/>
                </a:solidFill>
                <a:latin typeface="Arimo"/>
              </a:rPr>
              <a:t>' plutôt que de sauter d'une tâche à l'autre."</a:t>
            </a:r>
          </a:p>
          <a:p>
            <a:pPr>
              <a:lnSpc>
                <a:spcPts val="4200"/>
              </a:lnSpc>
            </a:pPr>
          </a:p>
        </p:txBody>
      </p:sp>
      <p:sp>
        <p:nvSpPr>
          <p:cNvPr name="TextBox 5" id="5"/>
          <p:cNvSpPr txBox="true"/>
          <p:nvPr/>
        </p:nvSpPr>
        <p:spPr>
          <a:xfrm rot="0">
            <a:off x="1066800" y="952500"/>
            <a:ext cx="6212797" cy="405389"/>
          </a:xfrm>
          <a:prstGeom prst="rect">
            <a:avLst/>
          </a:prstGeom>
        </p:spPr>
        <p:txBody>
          <a:bodyPr anchor="t" rtlCol="false" tIns="0" lIns="0" bIns="0" rIns="0">
            <a:spAutoFit/>
          </a:bodyPr>
          <a:lstStyle/>
          <a:p>
            <a:pPr>
              <a:lnSpc>
                <a:spcPts val="3359"/>
              </a:lnSpc>
            </a:pPr>
            <a:r>
              <a:rPr lang="en-US" sz="2400">
                <a:solidFill>
                  <a:srgbClr val="000000"/>
                </a:solidFill>
                <a:latin typeface="Telegraf"/>
              </a:rPr>
              <a:t>DevTeamX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936293" y="3960236"/>
            <a:ext cx="5651193" cy="1130239"/>
          </a:xfrm>
          <a:custGeom>
            <a:avLst/>
            <a:gdLst/>
            <a:ahLst/>
            <a:cxnLst/>
            <a:rect r="r" b="b" t="t" l="l"/>
            <a:pathLst>
              <a:path h="1130239" w="5651193">
                <a:moveTo>
                  <a:pt x="0" y="0"/>
                </a:moveTo>
                <a:lnTo>
                  <a:pt x="5651193" y="0"/>
                </a:lnTo>
                <a:lnTo>
                  <a:pt x="5651193" y="1130238"/>
                </a:lnTo>
                <a:lnTo>
                  <a:pt x="0" y="1130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20559" y="2445586"/>
            <a:ext cx="12410900" cy="2583734"/>
          </a:xfrm>
          <a:prstGeom prst="rect">
            <a:avLst/>
          </a:prstGeom>
        </p:spPr>
        <p:txBody>
          <a:bodyPr anchor="t" rtlCol="false" tIns="0" lIns="0" bIns="0" rIns="0">
            <a:spAutoFit/>
          </a:bodyPr>
          <a:lstStyle/>
          <a:p>
            <a:pPr>
              <a:lnSpc>
                <a:spcPts val="10091"/>
              </a:lnSpc>
            </a:pPr>
            <a:r>
              <a:rPr lang="en-US" sz="9520">
                <a:solidFill>
                  <a:srgbClr val="000000"/>
                </a:solidFill>
                <a:latin typeface="RoxboroughCF Bold"/>
              </a:rPr>
              <a:t>Optimisation de la Productivité</a:t>
            </a:r>
          </a:p>
        </p:txBody>
      </p:sp>
      <p:sp>
        <p:nvSpPr>
          <p:cNvPr name="TextBox 4" id="4"/>
          <p:cNvSpPr txBox="true"/>
          <p:nvPr/>
        </p:nvSpPr>
        <p:spPr>
          <a:xfrm rot="0">
            <a:off x="1450594" y="5232222"/>
            <a:ext cx="12934556" cy="3798990"/>
          </a:xfrm>
          <a:prstGeom prst="rect">
            <a:avLst/>
          </a:prstGeom>
        </p:spPr>
        <p:txBody>
          <a:bodyPr anchor="t" rtlCol="false" tIns="0" lIns="0" bIns="0" rIns="0">
            <a:spAutoFit/>
          </a:bodyPr>
          <a:lstStyle/>
          <a:p>
            <a:pPr marL="660320" indent="-330160" lvl="1">
              <a:lnSpc>
                <a:spcPts val="4281"/>
              </a:lnSpc>
              <a:buFont typeface="Arial"/>
              <a:buChar char="•"/>
            </a:pPr>
            <a:r>
              <a:rPr lang="en-US" sz="3058">
                <a:solidFill>
                  <a:srgbClr val="000000"/>
                </a:solidFill>
                <a:latin typeface="Arimo"/>
              </a:rPr>
              <a:t>"Avec un WIP Limit, nous pouvons </a:t>
            </a:r>
            <a:r>
              <a:rPr lang="en-US" sz="3058">
                <a:solidFill>
                  <a:srgbClr val="000000"/>
                </a:solidFill>
                <a:latin typeface="Arimo Bold"/>
              </a:rPr>
              <a:t>réduire les context switches</a:t>
            </a:r>
            <a:r>
              <a:rPr lang="en-US" sz="3058">
                <a:solidFill>
                  <a:srgbClr val="000000"/>
                </a:solidFill>
                <a:latin typeface="Arimo"/>
              </a:rPr>
              <a:t> (</a:t>
            </a:r>
            <a:r>
              <a:rPr lang="en-US" sz="3058">
                <a:solidFill>
                  <a:srgbClr val="000000"/>
                </a:solidFill>
                <a:latin typeface="Arimo Bold"/>
              </a:rPr>
              <a:t>changements fréquents entre différentes tâches</a:t>
            </a:r>
            <a:r>
              <a:rPr lang="en-US" sz="3058">
                <a:solidFill>
                  <a:srgbClr val="000000"/>
                </a:solidFill>
                <a:latin typeface="Arimo"/>
              </a:rPr>
              <a:t>) qui sont </a:t>
            </a:r>
            <a:r>
              <a:rPr lang="en-US" sz="3058">
                <a:solidFill>
                  <a:srgbClr val="000000"/>
                </a:solidFill>
                <a:latin typeface="Arimo Bold"/>
              </a:rPr>
              <a:t>coûteux</a:t>
            </a:r>
            <a:r>
              <a:rPr lang="en-US" sz="3058">
                <a:solidFill>
                  <a:srgbClr val="000000"/>
                </a:solidFill>
                <a:latin typeface="Arimo"/>
              </a:rPr>
              <a:t> en </a:t>
            </a:r>
            <a:r>
              <a:rPr lang="en-US" sz="3058">
                <a:solidFill>
                  <a:srgbClr val="000000"/>
                </a:solidFill>
                <a:latin typeface="Arimo Bold"/>
              </a:rPr>
              <a:t>temps</a:t>
            </a:r>
            <a:r>
              <a:rPr lang="en-US" sz="3058">
                <a:solidFill>
                  <a:srgbClr val="000000"/>
                </a:solidFill>
                <a:latin typeface="Arimo"/>
              </a:rPr>
              <a:t> et en</a:t>
            </a:r>
            <a:r>
              <a:rPr lang="en-US" sz="3058">
                <a:solidFill>
                  <a:srgbClr val="000000"/>
                </a:solidFill>
                <a:latin typeface="Arimo Bold"/>
              </a:rPr>
              <a:t> énergie</a:t>
            </a:r>
            <a:r>
              <a:rPr lang="en-US" sz="3058">
                <a:solidFill>
                  <a:srgbClr val="000000"/>
                </a:solidFill>
                <a:latin typeface="Arimo"/>
              </a:rPr>
              <a:t> pour les développeurs."</a:t>
            </a:r>
          </a:p>
          <a:p>
            <a:pPr marL="660320" indent="-330160" lvl="1">
              <a:lnSpc>
                <a:spcPts val="4281"/>
              </a:lnSpc>
              <a:buFont typeface="Arial"/>
              <a:buChar char="•"/>
            </a:pPr>
            <a:r>
              <a:rPr lang="en-US" sz="3058">
                <a:solidFill>
                  <a:srgbClr val="000000"/>
                </a:solidFill>
                <a:latin typeface="Arimo"/>
              </a:rPr>
              <a:t>"Cela conduit à une</a:t>
            </a:r>
            <a:r>
              <a:rPr lang="en-US" sz="3058">
                <a:solidFill>
                  <a:srgbClr val="000000"/>
                </a:solidFill>
                <a:latin typeface="Arimo Bold"/>
              </a:rPr>
              <a:t> meilleure concentration</a:t>
            </a:r>
            <a:r>
              <a:rPr lang="en-US" sz="3058">
                <a:solidFill>
                  <a:srgbClr val="000000"/>
                </a:solidFill>
                <a:latin typeface="Arimo"/>
              </a:rPr>
              <a:t>, à une</a:t>
            </a:r>
            <a:r>
              <a:rPr lang="en-US" sz="3058">
                <a:solidFill>
                  <a:srgbClr val="000000"/>
                </a:solidFill>
                <a:latin typeface="Arimo Bold"/>
              </a:rPr>
              <a:t> réduction </a:t>
            </a:r>
            <a:r>
              <a:rPr lang="en-US" sz="3058">
                <a:solidFill>
                  <a:srgbClr val="000000"/>
                </a:solidFill>
                <a:latin typeface="Arimo"/>
              </a:rPr>
              <a:t>du </a:t>
            </a:r>
            <a:r>
              <a:rPr lang="en-US" sz="3058">
                <a:solidFill>
                  <a:srgbClr val="000000"/>
                </a:solidFill>
                <a:latin typeface="Arimo Bold"/>
              </a:rPr>
              <a:t>temps de cycle</a:t>
            </a:r>
            <a:r>
              <a:rPr lang="en-US" sz="3058">
                <a:solidFill>
                  <a:srgbClr val="000000"/>
                </a:solidFill>
                <a:latin typeface="Arimo"/>
              </a:rPr>
              <a:t> et, en fin de compte, à une </a:t>
            </a:r>
            <a:r>
              <a:rPr lang="en-US" sz="3058">
                <a:solidFill>
                  <a:srgbClr val="000000"/>
                </a:solidFill>
                <a:latin typeface="Arimo Bold"/>
              </a:rPr>
              <a:t>livraison plus rapide</a:t>
            </a:r>
            <a:r>
              <a:rPr lang="en-US" sz="3058">
                <a:solidFill>
                  <a:srgbClr val="000000"/>
                </a:solidFill>
                <a:latin typeface="Arimo"/>
              </a:rPr>
              <a:t> et de </a:t>
            </a:r>
            <a:r>
              <a:rPr lang="en-US" sz="3058">
                <a:solidFill>
                  <a:srgbClr val="000000"/>
                </a:solidFill>
                <a:latin typeface="Arimo Bold"/>
              </a:rPr>
              <a:t>meilleure qualité</a:t>
            </a:r>
            <a:r>
              <a:rPr lang="en-US" sz="3058">
                <a:solidFill>
                  <a:srgbClr val="000000"/>
                </a:solidFill>
                <a:latin typeface="Arimo"/>
              </a:rPr>
              <a:t>."</a:t>
            </a:r>
          </a:p>
          <a:p>
            <a:pPr>
              <a:lnSpc>
                <a:spcPts val="4281"/>
              </a:lnSpc>
            </a:pPr>
          </a:p>
        </p:txBody>
      </p:sp>
      <p:sp>
        <p:nvSpPr>
          <p:cNvPr name="TextBox 5" id="5"/>
          <p:cNvSpPr txBox="true"/>
          <p:nvPr/>
        </p:nvSpPr>
        <p:spPr>
          <a:xfrm rot="0">
            <a:off x="1028700" y="952500"/>
            <a:ext cx="6212797" cy="405389"/>
          </a:xfrm>
          <a:prstGeom prst="rect">
            <a:avLst/>
          </a:prstGeom>
        </p:spPr>
        <p:txBody>
          <a:bodyPr anchor="t" rtlCol="false" tIns="0" lIns="0" bIns="0" rIns="0">
            <a:spAutoFit/>
          </a:bodyPr>
          <a:lstStyle/>
          <a:p>
            <a:pPr>
              <a:lnSpc>
                <a:spcPts val="3359"/>
              </a:lnSpc>
            </a:pPr>
            <a:r>
              <a:rPr lang="en-US" sz="2400">
                <a:solidFill>
                  <a:srgbClr val="000000"/>
                </a:solidFill>
                <a:latin typeface="Telegraf"/>
              </a:rPr>
              <a:t>DevTeamX</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4844906" y="5484552"/>
            <a:ext cx="8012571" cy="1602514"/>
          </a:xfrm>
          <a:custGeom>
            <a:avLst/>
            <a:gdLst/>
            <a:ahLst/>
            <a:cxnLst/>
            <a:rect r="r" b="b" t="t" l="l"/>
            <a:pathLst>
              <a:path h="1602514" w="8012571">
                <a:moveTo>
                  <a:pt x="0" y="0"/>
                </a:moveTo>
                <a:lnTo>
                  <a:pt x="8012571" y="0"/>
                </a:lnTo>
                <a:lnTo>
                  <a:pt x="8012571" y="1602514"/>
                </a:lnTo>
                <a:lnTo>
                  <a:pt x="0" y="16025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0514" y="3516575"/>
            <a:ext cx="14646972" cy="3406250"/>
          </a:xfrm>
          <a:prstGeom prst="rect">
            <a:avLst/>
          </a:prstGeom>
        </p:spPr>
        <p:txBody>
          <a:bodyPr anchor="t" rtlCol="false" tIns="0" lIns="0" bIns="0" rIns="0">
            <a:spAutoFit/>
          </a:bodyPr>
          <a:lstStyle/>
          <a:p>
            <a:pPr algn="ctr">
              <a:lnSpc>
                <a:spcPts val="13217"/>
              </a:lnSpc>
            </a:pPr>
            <a:r>
              <a:rPr lang="en-US" sz="12469">
                <a:solidFill>
                  <a:srgbClr val="000000"/>
                </a:solidFill>
                <a:latin typeface="RoxboroughCF Bold"/>
              </a:rPr>
              <a:t>Nos WIP Limits définis</a:t>
            </a:r>
          </a:p>
        </p:txBody>
      </p:sp>
      <p:grpSp>
        <p:nvGrpSpPr>
          <p:cNvPr name="Group 4" id="4"/>
          <p:cNvGrpSpPr/>
          <p:nvPr/>
        </p:nvGrpSpPr>
        <p:grpSpPr>
          <a:xfrm rot="0">
            <a:off x="694255" y="700814"/>
            <a:ext cx="1352404" cy="1352404"/>
            <a:chOff x="0" y="0"/>
            <a:chExt cx="1803206" cy="1803206"/>
          </a:xfrm>
        </p:grpSpPr>
        <p:grpSp>
          <p:nvGrpSpPr>
            <p:cNvPr name="Group 5" id="5"/>
            <p:cNvGrpSpPr/>
            <p:nvPr/>
          </p:nvGrpSpPr>
          <p:grpSpPr>
            <a:xfrm rot="0">
              <a:off x="0" y="0"/>
              <a:ext cx="1803206" cy="18032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7" id="7"/>
            <p:cNvSpPr txBox="true"/>
            <p:nvPr/>
          </p:nvSpPr>
          <p:spPr>
            <a:xfrm rot="0">
              <a:off x="332129" y="50315"/>
              <a:ext cx="1138947" cy="1569226"/>
            </a:xfrm>
            <a:prstGeom prst="rect">
              <a:avLst/>
            </a:prstGeom>
          </p:spPr>
          <p:txBody>
            <a:bodyPr anchor="t" rtlCol="false" tIns="0" lIns="0" bIns="0" rIns="0">
              <a:spAutoFit/>
            </a:bodyPr>
            <a:lstStyle/>
            <a:p>
              <a:pPr algn="ctr" marL="0" indent="0" lvl="0">
                <a:lnSpc>
                  <a:spcPts val="9946"/>
                </a:lnSpc>
                <a:spcBef>
                  <a:spcPct val="0"/>
                </a:spcBef>
              </a:pPr>
              <a:r>
                <a:rPr lang="en-US" sz="7104">
                  <a:solidFill>
                    <a:srgbClr val="FFFFFF"/>
                  </a:solidFill>
                  <a:latin typeface="RoxboroughCF Bold"/>
                </a:rPr>
                <a:t>4</a:t>
              </a:r>
            </a:p>
          </p:txBody>
        </p:sp>
      </p:grpSp>
      <p:sp>
        <p:nvSpPr>
          <p:cNvPr name="TextBox 8" id="8"/>
          <p:cNvSpPr txBox="true"/>
          <p:nvPr/>
        </p:nvSpPr>
        <p:spPr>
          <a:xfrm rot="0">
            <a:off x="5617209" y="7468995"/>
            <a:ext cx="7053582" cy="2114549"/>
          </a:xfrm>
          <a:prstGeom prst="rect">
            <a:avLst/>
          </a:prstGeom>
        </p:spPr>
        <p:txBody>
          <a:bodyPr anchor="t" rtlCol="false" tIns="0" lIns="0" bIns="0" rIns="0">
            <a:spAutoFit/>
          </a:bodyPr>
          <a:lstStyle/>
          <a:p>
            <a:pPr algn="ctr">
              <a:lnSpc>
                <a:spcPts val="4200"/>
              </a:lnSpc>
            </a:pPr>
            <a:r>
              <a:rPr lang="en-US" sz="3000">
                <a:solidFill>
                  <a:srgbClr val="000000"/>
                </a:solidFill>
                <a:latin typeface="Open Sans"/>
              </a:rPr>
              <a:t>Représentation segmentée du tableau Kanban, avec chaque colonne affichant un chiffre (le WIP Limit défini pour cette étape).</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3533543" y="1894522"/>
            <a:ext cx="11220915" cy="6402706"/>
          </a:xfrm>
          <a:prstGeom prst="rect">
            <a:avLst/>
          </a:prstGeom>
        </p:spPr>
        <p:txBody>
          <a:bodyPr anchor="t" rtlCol="false" tIns="0" lIns="0" bIns="0" rIns="0">
            <a:spAutoFit/>
          </a:bodyPr>
          <a:lstStyle/>
          <a:p>
            <a:pPr>
              <a:lnSpc>
                <a:spcPts val="4619"/>
              </a:lnSpc>
            </a:pPr>
            <a:r>
              <a:rPr lang="en-US" sz="3299">
                <a:solidFill>
                  <a:srgbClr val="000000"/>
                </a:solidFill>
                <a:latin typeface="Arimo Bold"/>
              </a:rPr>
              <a:t>Colonnes et WIP Limits :</a:t>
            </a:r>
          </a:p>
          <a:p>
            <a:pPr marL="712465" indent="-356233" lvl="1">
              <a:lnSpc>
                <a:spcPts val="4619"/>
              </a:lnSpc>
              <a:buFont typeface="Arial"/>
              <a:buChar char="•"/>
            </a:pPr>
            <a:r>
              <a:rPr lang="en-US" sz="3299">
                <a:solidFill>
                  <a:srgbClr val="000000"/>
                </a:solidFill>
                <a:latin typeface="Arimo"/>
              </a:rPr>
              <a:t>Backlog : Pas de limite (généralement le backlog n'a pas de limite, car il contient toutes les tâches futures prévues).</a:t>
            </a:r>
          </a:p>
          <a:p>
            <a:pPr marL="712465" indent="-356233" lvl="1">
              <a:lnSpc>
                <a:spcPts val="4619"/>
              </a:lnSpc>
              <a:buFont typeface="Arial"/>
              <a:buChar char="•"/>
            </a:pPr>
            <a:r>
              <a:rPr lang="en-US" sz="3299">
                <a:solidFill>
                  <a:srgbClr val="000000"/>
                </a:solidFill>
                <a:latin typeface="Arimo"/>
              </a:rPr>
              <a:t>À Faire : 10 tâches</a:t>
            </a:r>
          </a:p>
          <a:p>
            <a:pPr marL="712465" indent="-356233" lvl="1">
              <a:lnSpc>
                <a:spcPts val="4619"/>
              </a:lnSpc>
              <a:buFont typeface="Arial"/>
              <a:buChar char="•"/>
            </a:pPr>
            <a:r>
              <a:rPr lang="en-US" sz="3299">
                <a:solidFill>
                  <a:srgbClr val="000000"/>
                </a:solidFill>
                <a:latin typeface="Arimo"/>
              </a:rPr>
              <a:t>En Développement : 5 tâches</a:t>
            </a:r>
          </a:p>
          <a:p>
            <a:pPr marL="712465" indent="-356233" lvl="1">
              <a:lnSpc>
                <a:spcPts val="4619"/>
              </a:lnSpc>
              <a:buFont typeface="Arial"/>
              <a:buChar char="•"/>
            </a:pPr>
            <a:r>
              <a:rPr lang="en-US" sz="3299">
                <a:solidFill>
                  <a:srgbClr val="000000"/>
                </a:solidFill>
                <a:latin typeface="Arimo"/>
              </a:rPr>
              <a:t>En Test : 3 tâches</a:t>
            </a:r>
          </a:p>
          <a:p>
            <a:pPr marL="712465" indent="-356233" lvl="1">
              <a:lnSpc>
                <a:spcPts val="4619"/>
              </a:lnSpc>
              <a:buFont typeface="Arial"/>
              <a:buChar char="•"/>
            </a:pPr>
            <a:r>
              <a:rPr lang="en-US" sz="3299">
                <a:solidFill>
                  <a:srgbClr val="000000"/>
                </a:solidFill>
                <a:latin typeface="Arimo"/>
              </a:rPr>
              <a:t>En Revue : 4 tâches</a:t>
            </a:r>
          </a:p>
          <a:p>
            <a:pPr marL="712465" indent="-356233" lvl="1">
              <a:lnSpc>
                <a:spcPts val="4619"/>
              </a:lnSpc>
              <a:buFont typeface="Arial"/>
              <a:buChar char="•"/>
            </a:pPr>
            <a:r>
              <a:rPr lang="en-US" sz="3299">
                <a:solidFill>
                  <a:srgbClr val="000000"/>
                </a:solidFill>
                <a:latin typeface="Arimo"/>
              </a:rPr>
              <a:t>Fait : Pas de limite (les tâches terminées sont généralement transférées ou archivées ailleurs après un certain temps).</a:t>
            </a:r>
          </a:p>
        </p:txBody>
      </p:sp>
      <p:sp>
        <p:nvSpPr>
          <p:cNvPr name="TextBox 3" id="3"/>
          <p:cNvSpPr txBox="true"/>
          <p:nvPr/>
        </p:nvSpPr>
        <p:spPr>
          <a:xfrm rot="0">
            <a:off x="1028700" y="952500"/>
            <a:ext cx="6212797" cy="405389"/>
          </a:xfrm>
          <a:prstGeom prst="rect">
            <a:avLst/>
          </a:prstGeom>
        </p:spPr>
        <p:txBody>
          <a:bodyPr anchor="t" rtlCol="false" tIns="0" lIns="0" bIns="0" rIns="0">
            <a:spAutoFit/>
          </a:bodyPr>
          <a:lstStyle/>
          <a:p>
            <a:pPr>
              <a:lnSpc>
                <a:spcPts val="3359"/>
              </a:lnSpc>
            </a:pPr>
            <a:r>
              <a:rPr lang="en-US" sz="2400">
                <a:solidFill>
                  <a:srgbClr val="000000"/>
                </a:solidFill>
                <a:latin typeface="Telegraf"/>
              </a:rPr>
              <a:t>DevTeamX</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4865814" y="3726134"/>
            <a:ext cx="8012571" cy="1602514"/>
          </a:xfrm>
          <a:custGeom>
            <a:avLst/>
            <a:gdLst/>
            <a:ahLst/>
            <a:cxnLst/>
            <a:rect r="r" b="b" t="t" l="l"/>
            <a:pathLst>
              <a:path h="1602514" w="8012571">
                <a:moveTo>
                  <a:pt x="0" y="0"/>
                </a:moveTo>
                <a:lnTo>
                  <a:pt x="8012571" y="0"/>
                </a:lnTo>
                <a:lnTo>
                  <a:pt x="8012571" y="1602514"/>
                </a:lnTo>
                <a:lnTo>
                  <a:pt x="0" y="16025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0514" y="3405720"/>
            <a:ext cx="14646972" cy="1737780"/>
          </a:xfrm>
          <a:prstGeom prst="rect">
            <a:avLst/>
          </a:prstGeom>
        </p:spPr>
        <p:txBody>
          <a:bodyPr anchor="t" rtlCol="false" tIns="0" lIns="0" bIns="0" rIns="0">
            <a:spAutoFit/>
          </a:bodyPr>
          <a:lstStyle/>
          <a:p>
            <a:pPr algn="ctr">
              <a:lnSpc>
                <a:spcPts val="13217"/>
              </a:lnSpc>
            </a:pPr>
            <a:r>
              <a:rPr lang="en-US" sz="12469">
                <a:solidFill>
                  <a:srgbClr val="000000"/>
                </a:solidFill>
                <a:latin typeface="RoxboroughCF Bold"/>
              </a:rPr>
              <a:t> Règles de Flux</a:t>
            </a:r>
          </a:p>
        </p:txBody>
      </p:sp>
      <p:grpSp>
        <p:nvGrpSpPr>
          <p:cNvPr name="Group 4" id="4"/>
          <p:cNvGrpSpPr/>
          <p:nvPr/>
        </p:nvGrpSpPr>
        <p:grpSpPr>
          <a:xfrm rot="0">
            <a:off x="682872" y="617180"/>
            <a:ext cx="1352404" cy="1352404"/>
            <a:chOff x="0" y="0"/>
            <a:chExt cx="1803206" cy="1803206"/>
          </a:xfrm>
        </p:grpSpPr>
        <p:grpSp>
          <p:nvGrpSpPr>
            <p:cNvPr name="Group 5" id="5"/>
            <p:cNvGrpSpPr/>
            <p:nvPr/>
          </p:nvGrpSpPr>
          <p:grpSpPr>
            <a:xfrm rot="0">
              <a:off x="0" y="0"/>
              <a:ext cx="1803206" cy="18032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7" id="7"/>
            <p:cNvSpPr txBox="true"/>
            <p:nvPr/>
          </p:nvSpPr>
          <p:spPr>
            <a:xfrm rot="0">
              <a:off x="332129" y="50315"/>
              <a:ext cx="1138947" cy="1569226"/>
            </a:xfrm>
            <a:prstGeom prst="rect">
              <a:avLst/>
            </a:prstGeom>
          </p:spPr>
          <p:txBody>
            <a:bodyPr anchor="t" rtlCol="false" tIns="0" lIns="0" bIns="0" rIns="0">
              <a:spAutoFit/>
            </a:bodyPr>
            <a:lstStyle/>
            <a:p>
              <a:pPr algn="ctr" marL="0" indent="0" lvl="0">
                <a:lnSpc>
                  <a:spcPts val="9946"/>
                </a:lnSpc>
                <a:spcBef>
                  <a:spcPct val="0"/>
                </a:spcBef>
              </a:pPr>
              <a:r>
                <a:rPr lang="en-US" sz="7104">
                  <a:solidFill>
                    <a:srgbClr val="FFFFFF"/>
                  </a:solidFill>
                  <a:latin typeface="RoxboroughCF Bold"/>
                </a:rPr>
                <a:t>5</a:t>
              </a:r>
            </a:p>
          </p:txBody>
        </p:sp>
      </p:grpSp>
      <p:sp>
        <p:nvSpPr>
          <p:cNvPr name="TextBox 8" id="8"/>
          <p:cNvSpPr txBox="true"/>
          <p:nvPr/>
        </p:nvSpPr>
        <p:spPr>
          <a:xfrm rot="0">
            <a:off x="5617209" y="6047215"/>
            <a:ext cx="7053582" cy="2647949"/>
          </a:xfrm>
          <a:prstGeom prst="rect">
            <a:avLst/>
          </a:prstGeom>
        </p:spPr>
        <p:txBody>
          <a:bodyPr anchor="t" rtlCol="false" tIns="0" lIns="0" bIns="0" rIns="0">
            <a:spAutoFit/>
          </a:bodyPr>
          <a:lstStyle/>
          <a:p>
            <a:pPr algn="ctr">
              <a:lnSpc>
                <a:spcPts val="4200"/>
              </a:lnSpc>
            </a:pPr>
            <a:r>
              <a:rPr lang="en-US" sz="3000">
                <a:solidFill>
                  <a:srgbClr val="000000"/>
                </a:solidFill>
                <a:latin typeface="Open Sans"/>
              </a:rPr>
              <a:t>Une tâche/carte Kanban en train d'être déplacée d'une colonne à l'autre avec des flèches et des icônes pour indiquer les étapes (par exemple, une loupe pour "revue" ou une coche pour "fait").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936293" y="3960236"/>
            <a:ext cx="5651193" cy="1130239"/>
          </a:xfrm>
          <a:custGeom>
            <a:avLst/>
            <a:gdLst/>
            <a:ahLst/>
            <a:cxnLst/>
            <a:rect r="r" b="b" t="t" l="l"/>
            <a:pathLst>
              <a:path h="1130239" w="5651193">
                <a:moveTo>
                  <a:pt x="0" y="0"/>
                </a:moveTo>
                <a:lnTo>
                  <a:pt x="5651193" y="0"/>
                </a:lnTo>
                <a:lnTo>
                  <a:pt x="5651193" y="1130238"/>
                </a:lnTo>
                <a:lnTo>
                  <a:pt x="0" y="1130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20559" y="2445586"/>
            <a:ext cx="12410900" cy="2583734"/>
          </a:xfrm>
          <a:prstGeom prst="rect">
            <a:avLst/>
          </a:prstGeom>
        </p:spPr>
        <p:txBody>
          <a:bodyPr anchor="t" rtlCol="false" tIns="0" lIns="0" bIns="0" rIns="0">
            <a:spAutoFit/>
          </a:bodyPr>
          <a:lstStyle/>
          <a:p>
            <a:pPr>
              <a:lnSpc>
                <a:spcPts val="10091"/>
              </a:lnSpc>
            </a:pPr>
            <a:r>
              <a:rPr lang="en-US" sz="9520">
                <a:solidFill>
                  <a:srgbClr val="000000"/>
                </a:solidFill>
                <a:latin typeface="RoxboroughCF Bold"/>
              </a:rPr>
              <a:t>Règles de Mouvement </a:t>
            </a:r>
          </a:p>
        </p:txBody>
      </p:sp>
      <p:sp>
        <p:nvSpPr>
          <p:cNvPr name="TextBox 4" id="4"/>
          <p:cNvSpPr txBox="true"/>
          <p:nvPr/>
        </p:nvSpPr>
        <p:spPr>
          <a:xfrm rot="0">
            <a:off x="1450594" y="5232222"/>
            <a:ext cx="12934556" cy="3256065"/>
          </a:xfrm>
          <a:prstGeom prst="rect">
            <a:avLst/>
          </a:prstGeom>
        </p:spPr>
        <p:txBody>
          <a:bodyPr anchor="t" rtlCol="false" tIns="0" lIns="0" bIns="0" rIns="0">
            <a:spAutoFit/>
          </a:bodyPr>
          <a:lstStyle/>
          <a:p>
            <a:pPr marL="660320" indent="-330160" lvl="1">
              <a:lnSpc>
                <a:spcPts val="4281"/>
              </a:lnSpc>
              <a:buFont typeface="Arial"/>
              <a:buChar char="•"/>
            </a:pPr>
            <a:r>
              <a:rPr lang="en-US" sz="3058">
                <a:solidFill>
                  <a:srgbClr val="000000"/>
                </a:solidFill>
                <a:latin typeface="Arimo"/>
              </a:rPr>
              <a:t>"Avant de déplacer une tâche, assurez-vous qu'elle a</a:t>
            </a:r>
            <a:r>
              <a:rPr lang="en-US" sz="3058">
                <a:solidFill>
                  <a:srgbClr val="000000"/>
                </a:solidFill>
                <a:latin typeface="Arimo Bold"/>
              </a:rPr>
              <a:t> rempli tous les critères pour cette étape</a:t>
            </a:r>
            <a:r>
              <a:rPr lang="en-US" sz="3058">
                <a:solidFill>
                  <a:srgbClr val="000000"/>
                </a:solidFill>
                <a:latin typeface="Arimo"/>
              </a:rPr>
              <a:t>."</a:t>
            </a:r>
          </a:p>
          <a:p>
            <a:pPr marL="660320" indent="-330160" lvl="1">
              <a:lnSpc>
                <a:spcPts val="4281"/>
              </a:lnSpc>
              <a:buFont typeface="Arial"/>
              <a:buChar char="•"/>
            </a:pPr>
            <a:r>
              <a:rPr lang="en-US" sz="3058">
                <a:solidFill>
                  <a:srgbClr val="000000"/>
                </a:solidFill>
                <a:latin typeface="Arimo"/>
              </a:rPr>
              <a:t>"</a:t>
            </a:r>
            <a:r>
              <a:rPr lang="en-US" sz="3058">
                <a:solidFill>
                  <a:srgbClr val="000000"/>
                </a:solidFill>
                <a:latin typeface="Arimo Italics"/>
              </a:rPr>
              <a:t>Ne passez à l'étape suivante que lorsque la tâche précédente est vraiment terminée</a:t>
            </a:r>
            <a:r>
              <a:rPr lang="en-US" sz="3058">
                <a:solidFill>
                  <a:srgbClr val="000000"/>
                </a:solidFill>
                <a:latin typeface="Arimo"/>
              </a:rPr>
              <a:t>. Par exemple, ne déplacez pas une fonctionnalité vers 'En Test' à moins qu'elle ne soit complètement développée."</a:t>
            </a:r>
          </a:p>
          <a:p>
            <a:pPr>
              <a:lnSpc>
                <a:spcPts val="4281"/>
              </a:lnSpc>
            </a:pPr>
          </a:p>
        </p:txBody>
      </p:sp>
      <p:sp>
        <p:nvSpPr>
          <p:cNvPr name="TextBox 5" id="5"/>
          <p:cNvSpPr txBox="true"/>
          <p:nvPr/>
        </p:nvSpPr>
        <p:spPr>
          <a:xfrm rot="0">
            <a:off x="1028700" y="952500"/>
            <a:ext cx="6212797" cy="405389"/>
          </a:xfrm>
          <a:prstGeom prst="rect">
            <a:avLst/>
          </a:prstGeom>
        </p:spPr>
        <p:txBody>
          <a:bodyPr anchor="t" rtlCol="false" tIns="0" lIns="0" bIns="0" rIns="0">
            <a:spAutoFit/>
          </a:bodyPr>
          <a:lstStyle/>
          <a:p>
            <a:pPr>
              <a:lnSpc>
                <a:spcPts val="3359"/>
              </a:lnSpc>
            </a:pPr>
            <a:r>
              <a:rPr lang="en-US" sz="2400">
                <a:solidFill>
                  <a:srgbClr val="000000"/>
                </a:solidFill>
                <a:latin typeface="Telegraf"/>
              </a:rPr>
              <a:t>DevTeamX</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590303" y="2625179"/>
            <a:ext cx="5651193" cy="1130239"/>
          </a:xfrm>
          <a:custGeom>
            <a:avLst/>
            <a:gdLst/>
            <a:ahLst/>
            <a:cxnLst/>
            <a:rect r="r" b="b" t="t" l="l"/>
            <a:pathLst>
              <a:path h="1130239" w="5651193">
                <a:moveTo>
                  <a:pt x="0" y="0"/>
                </a:moveTo>
                <a:lnTo>
                  <a:pt x="5651194" y="0"/>
                </a:lnTo>
                <a:lnTo>
                  <a:pt x="5651194" y="1130238"/>
                </a:lnTo>
                <a:lnTo>
                  <a:pt x="0" y="1130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90303" y="2445586"/>
            <a:ext cx="12410900" cy="1309831"/>
          </a:xfrm>
          <a:prstGeom prst="rect">
            <a:avLst/>
          </a:prstGeom>
        </p:spPr>
        <p:txBody>
          <a:bodyPr anchor="t" rtlCol="false" tIns="0" lIns="0" bIns="0" rIns="0">
            <a:spAutoFit/>
          </a:bodyPr>
          <a:lstStyle/>
          <a:p>
            <a:pPr>
              <a:lnSpc>
                <a:spcPts val="10091"/>
              </a:lnSpc>
            </a:pPr>
            <a:r>
              <a:rPr lang="en-US" sz="9520">
                <a:solidFill>
                  <a:srgbClr val="000000"/>
                </a:solidFill>
                <a:latin typeface="RoxboroughCF Bold"/>
              </a:rPr>
              <a:t>Gestion des Blocages </a:t>
            </a:r>
          </a:p>
        </p:txBody>
      </p:sp>
      <p:sp>
        <p:nvSpPr>
          <p:cNvPr name="TextBox 4" id="4"/>
          <p:cNvSpPr txBox="true"/>
          <p:nvPr/>
        </p:nvSpPr>
        <p:spPr>
          <a:xfrm rot="0">
            <a:off x="2182393" y="4631717"/>
            <a:ext cx="12934556" cy="3798990"/>
          </a:xfrm>
          <a:prstGeom prst="rect">
            <a:avLst/>
          </a:prstGeom>
        </p:spPr>
        <p:txBody>
          <a:bodyPr anchor="t" rtlCol="false" tIns="0" lIns="0" bIns="0" rIns="0">
            <a:spAutoFit/>
          </a:bodyPr>
          <a:lstStyle/>
          <a:p>
            <a:pPr marL="660320" indent="-330160" lvl="1">
              <a:lnSpc>
                <a:spcPts val="4281"/>
              </a:lnSpc>
              <a:buFont typeface="Arial"/>
              <a:buChar char="•"/>
            </a:pPr>
            <a:r>
              <a:rPr lang="en-US" sz="3058">
                <a:solidFill>
                  <a:srgbClr val="000000"/>
                </a:solidFill>
                <a:latin typeface="Arimo"/>
              </a:rPr>
              <a:t>"Si une</a:t>
            </a:r>
            <a:r>
              <a:rPr lang="en-US" sz="3058">
                <a:solidFill>
                  <a:srgbClr val="000000"/>
                </a:solidFill>
                <a:latin typeface="Arimo Bold"/>
              </a:rPr>
              <a:t> tâche est bloquée</a:t>
            </a:r>
            <a:r>
              <a:rPr lang="en-US" sz="3058">
                <a:solidFill>
                  <a:srgbClr val="000000"/>
                </a:solidFill>
                <a:latin typeface="Arimo"/>
              </a:rPr>
              <a:t>, marquez-la avec un</a:t>
            </a:r>
            <a:r>
              <a:rPr lang="en-US" sz="3058">
                <a:solidFill>
                  <a:srgbClr val="000000"/>
                </a:solidFill>
                <a:latin typeface="Arimo Bold"/>
              </a:rPr>
              <a:t> label ou une couleur spécifique </a:t>
            </a:r>
            <a:r>
              <a:rPr lang="en-US" sz="3058">
                <a:solidFill>
                  <a:srgbClr val="000000"/>
                </a:solidFill>
                <a:latin typeface="Arimo"/>
              </a:rPr>
              <a:t>(par exemple, rouge)."</a:t>
            </a:r>
          </a:p>
          <a:p>
            <a:pPr marL="660320" indent="-330160" lvl="1">
              <a:lnSpc>
                <a:spcPts val="4281"/>
              </a:lnSpc>
              <a:buFont typeface="Arial"/>
              <a:buChar char="•"/>
            </a:pPr>
            <a:r>
              <a:rPr lang="en-US" sz="3058">
                <a:solidFill>
                  <a:srgbClr val="000000"/>
                </a:solidFill>
                <a:latin typeface="Arimo"/>
              </a:rPr>
              <a:t>"</a:t>
            </a:r>
            <a:r>
              <a:rPr lang="en-US" sz="3058">
                <a:solidFill>
                  <a:srgbClr val="000000"/>
                </a:solidFill>
                <a:latin typeface="Arimo Bold"/>
              </a:rPr>
              <a:t>Communiquez immédiatement</a:t>
            </a:r>
            <a:r>
              <a:rPr lang="en-US" sz="3058">
                <a:solidFill>
                  <a:srgbClr val="000000"/>
                </a:solidFill>
                <a:latin typeface="Arimo"/>
              </a:rPr>
              <a:t> les blocages à l'équipe pour trouver une solution rapide."</a:t>
            </a:r>
          </a:p>
          <a:p>
            <a:pPr marL="660320" indent="-330160" lvl="1">
              <a:lnSpc>
                <a:spcPts val="4281"/>
              </a:lnSpc>
              <a:buFont typeface="Arial"/>
              <a:buChar char="•"/>
            </a:pPr>
            <a:r>
              <a:rPr lang="en-US" sz="3058">
                <a:solidFill>
                  <a:srgbClr val="000000"/>
                </a:solidFill>
                <a:latin typeface="Arimo"/>
              </a:rPr>
              <a:t>"</a:t>
            </a:r>
            <a:r>
              <a:rPr lang="en-US" sz="3058">
                <a:solidFill>
                  <a:srgbClr val="000000"/>
                </a:solidFill>
                <a:latin typeface="Arimo Bold"/>
              </a:rPr>
              <a:t>Réévaluez régulièrement les tâches bloquées</a:t>
            </a:r>
            <a:r>
              <a:rPr lang="en-US" sz="3058">
                <a:solidFill>
                  <a:srgbClr val="000000"/>
                </a:solidFill>
                <a:latin typeface="Arimo"/>
              </a:rPr>
              <a:t> pour s'assurer qu'elles progressent."</a:t>
            </a:r>
          </a:p>
          <a:p>
            <a:pPr>
              <a:lnSpc>
                <a:spcPts val="4281"/>
              </a:lnSpc>
            </a:pPr>
          </a:p>
        </p:txBody>
      </p:sp>
      <p:sp>
        <p:nvSpPr>
          <p:cNvPr name="TextBox 5" id="5"/>
          <p:cNvSpPr txBox="true"/>
          <p:nvPr/>
        </p:nvSpPr>
        <p:spPr>
          <a:xfrm rot="0">
            <a:off x="1028700" y="952500"/>
            <a:ext cx="6212797" cy="405389"/>
          </a:xfrm>
          <a:prstGeom prst="rect">
            <a:avLst/>
          </a:prstGeom>
        </p:spPr>
        <p:txBody>
          <a:bodyPr anchor="t" rtlCol="false" tIns="0" lIns="0" bIns="0" rIns="0">
            <a:spAutoFit/>
          </a:bodyPr>
          <a:lstStyle/>
          <a:p>
            <a:pPr>
              <a:lnSpc>
                <a:spcPts val="3359"/>
              </a:lnSpc>
            </a:pPr>
            <a:r>
              <a:rPr lang="en-US" sz="2400">
                <a:solidFill>
                  <a:srgbClr val="000000"/>
                </a:solidFill>
                <a:latin typeface="Telegraf"/>
              </a:rPr>
              <a:t>DevTeamX</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4844906" y="5484552"/>
            <a:ext cx="8012571" cy="1602514"/>
          </a:xfrm>
          <a:custGeom>
            <a:avLst/>
            <a:gdLst/>
            <a:ahLst/>
            <a:cxnLst/>
            <a:rect r="r" b="b" t="t" l="l"/>
            <a:pathLst>
              <a:path h="1602514" w="8012571">
                <a:moveTo>
                  <a:pt x="0" y="0"/>
                </a:moveTo>
                <a:lnTo>
                  <a:pt x="8012571" y="0"/>
                </a:lnTo>
                <a:lnTo>
                  <a:pt x="8012571" y="1602514"/>
                </a:lnTo>
                <a:lnTo>
                  <a:pt x="0" y="16025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0514" y="3516575"/>
            <a:ext cx="14646972" cy="3406250"/>
          </a:xfrm>
          <a:prstGeom prst="rect">
            <a:avLst/>
          </a:prstGeom>
        </p:spPr>
        <p:txBody>
          <a:bodyPr anchor="t" rtlCol="false" tIns="0" lIns="0" bIns="0" rIns="0">
            <a:spAutoFit/>
          </a:bodyPr>
          <a:lstStyle/>
          <a:p>
            <a:pPr algn="ctr">
              <a:lnSpc>
                <a:spcPts val="13217"/>
              </a:lnSpc>
            </a:pPr>
            <a:r>
              <a:rPr lang="en-US" sz="12469">
                <a:solidFill>
                  <a:srgbClr val="000000"/>
                </a:solidFill>
                <a:latin typeface="RoxboroughCF Bold"/>
              </a:rPr>
              <a:t> Indicateurs de Performance</a:t>
            </a:r>
          </a:p>
        </p:txBody>
      </p:sp>
      <p:grpSp>
        <p:nvGrpSpPr>
          <p:cNvPr name="Group 4" id="4"/>
          <p:cNvGrpSpPr/>
          <p:nvPr/>
        </p:nvGrpSpPr>
        <p:grpSpPr>
          <a:xfrm rot="0">
            <a:off x="777889" y="596271"/>
            <a:ext cx="1352404" cy="1352404"/>
            <a:chOff x="0" y="0"/>
            <a:chExt cx="1803206" cy="1803206"/>
          </a:xfrm>
        </p:grpSpPr>
        <p:grpSp>
          <p:nvGrpSpPr>
            <p:cNvPr name="Group 5" id="5"/>
            <p:cNvGrpSpPr/>
            <p:nvPr/>
          </p:nvGrpSpPr>
          <p:grpSpPr>
            <a:xfrm rot="0">
              <a:off x="0" y="0"/>
              <a:ext cx="1803206" cy="18032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7" id="7"/>
            <p:cNvSpPr txBox="true"/>
            <p:nvPr/>
          </p:nvSpPr>
          <p:spPr>
            <a:xfrm rot="0">
              <a:off x="332129" y="50315"/>
              <a:ext cx="1138947" cy="1569226"/>
            </a:xfrm>
            <a:prstGeom prst="rect">
              <a:avLst/>
            </a:prstGeom>
          </p:spPr>
          <p:txBody>
            <a:bodyPr anchor="t" rtlCol="false" tIns="0" lIns="0" bIns="0" rIns="0">
              <a:spAutoFit/>
            </a:bodyPr>
            <a:lstStyle/>
            <a:p>
              <a:pPr algn="ctr" marL="0" indent="0" lvl="0">
                <a:lnSpc>
                  <a:spcPts val="9946"/>
                </a:lnSpc>
                <a:spcBef>
                  <a:spcPct val="0"/>
                </a:spcBef>
              </a:pPr>
              <a:r>
                <a:rPr lang="en-US" sz="7104">
                  <a:solidFill>
                    <a:srgbClr val="FFFFFF"/>
                  </a:solidFill>
                  <a:latin typeface="RoxboroughCF Bold"/>
                </a:rPr>
                <a:t>6</a:t>
              </a:r>
            </a:p>
          </p:txBody>
        </p:sp>
      </p:grpSp>
      <p:sp>
        <p:nvSpPr>
          <p:cNvPr name="TextBox 8" id="8"/>
          <p:cNvSpPr txBox="true"/>
          <p:nvPr/>
        </p:nvSpPr>
        <p:spPr>
          <a:xfrm rot="0">
            <a:off x="5617209" y="7468995"/>
            <a:ext cx="7053582" cy="1047749"/>
          </a:xfrm>
          <a:prstGeom prst="rect">
            <a:avLst/>
          </a:prstGeom>
        </p:spPr>
        <p:txBody>
          <a:bodyPr anchor="t" rtlCol="false" tIns="0" lIns="0" bIns="0" rIns="0">
            <a:spAutoFit/>
          </a:bodyPr>
          <a:lstStyle/>
          <a:p>
            <a:pPr algn="ctr">
              <a:lnSpc>
                <a:spcPts val="4200"/>
              </a:lnSpc>
            </a:pPr>
            <a:r>
              <a:rPr lang="en-US" sz="3000">
                <a:solidFill>
                  <a:srgbClr val="000000"/>
                </a:solidFill>
                <a:latin typeface="Open Sans"/>
              </a:rPr>
              <a:t>Graphiques ou icônes représentant chaque indicateur clé</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5240538" y="579201"/>
            <a:ext cx="8069294" cy="898997"/>
            <a:chOff x="0" y="0"/>
            <a:chExt cx="13038520" cy="1452617"/>
          </a:xfrm>
        </p:grpSpPr>
        <p:sp>
          <p:nvSpPr>
            <p:cNvPr name="Freeform 3" id="3"/>
            <p:cNvSpPr/>
            <p:nvPr/>
          </p:nvSpPr>
          <p:spPr>
            <a:xfrm flipH="false" flipV="false" rot="0">
              <a:off x="57150" y="58420"/>
              <a:ext cx="12968670" cy="1381497"/>
            </a:xfrm>
            <a:custGeom>
              <a:avLst/>
              <a:gdLst/>
              <a:ahLst/>
              <a:cxnLst/>
              <a:rect r="r" b="b" t="t" l="l"/>
              <a:pathLst>
                <a:path h="1381497" w="12968670">
                  <a:moveTo>
                    <a:pt x="12883580" y="1351017"/>
                  </a:moveTo>
                  <a:lnTo>
                    <a:pt x="0" y="1351017"/>
                  </a:lnTo>
                  <a:cubicBezTo>
                    <a:pt x="5080" y="1368797"/>
                    <a:pt x="21590" y="1381497"/>
                    <a:pt x="40640" y="1381497"/>
                  </a:cubicBezTo>
                  <a:lnTo>
                    <a:pt x="12925490" y="1381497"/>
                  </a:lnTo>
                  <a:cubicBezTo>
                    <a:pt x="12949620" y="1381497"/>
                    <a:pt x="12968670" y="1362447"/>
                    <a:pt x="12968670" y="1338317"/>
                  </a:cubicBezTo>
                  <a:lnTo>
                    <a:pt x="12968670" y="40640"/>
                  </a:lnTo>
                  <a:cubicBezTo>
                    <a:pt x="12968670" y="21590"/>
                    <a:pt x="12955970" y="6350"/>
                    <a:pt x="12939460" y="0"/>
                  </a:cubicBezTo>
                  <a:lnTo>
                    <a:pt x="12939460" y="1295137"/>
                  </a:lnTo>
                  <a:cubicBezTo>
                    <a:pt x="12939460" y="1325617"/>
                    <a:pt x="12914060" y="1351017"/>
                    <a:pt x="12883580" y="1351017"/>
                  </a:cubicBezTo>
                  <a:close/>
                </a:path>
              </a:pathLst>
            </a:custGeom>
            <a:solidFill>
              <a:srgbClr val="000000"/>
            </a:solidFill>
          </p:spPr>
        </p:sp>
        <p:sp>
          <p:nvSpPr>
            <p:cNvPr name="Freeform 4" id="4"/>
            <p:cNvSpPr/>
            <p:nvPr/>
          </p:nvSpPr>
          <p:spPr>
            <a:xfrm flipH="false" flipV="false" rot="0">
              <a:off x="12700" y="12700"/>
              <a:ext cx="12971210" cy="1384037"/>
            </a:xfrm>
            <a:custGeom>
              <a:avLst/>
              <a:gdLst/>
              <a:ahLst/>
              <a:cxnLst/>
              <a:rect r="r" b="b" t="t" l="l"/>
              <a:pathLst>
                <a:path h="1384037" w="12971210">
                  <a:moveTo>
                    <a:pt x="43180" y="1384037"/>
                  </a:moveTo>
                  <a:lnTo>
                    <a:pt x="12928030" y="1384037"/>
                  </a:lnTo>
                  <a:cubicBezTo>
                    <a:pt x="12952160" y="1384037"/>
                    <a:pt x="12971210" y="1364987"/>
                    <a:pt x="12971210" y="1340857"/>
                  </a:cubicBezTo>
                  <a:lnTo>
                    <a:pt x="12971210" y="43180"/>
                  </a:lnTo>
                  <a:cubicBezTo>
                    <a:pt x="12971210" y="19050"/>
                    <a:pt x="12952160" y="0"/>
                    <a:pt x="12928030" y="0"/>
                  </a:cubicBezTo>
                  <a:lnTo>
                    <a:pt x="43180" y="0"/>
                  </a:lnTo>
                  <a:cubicBezTo>
                    <a:pt x="19050" y="0"/>
                    <a:pt x="0" y="19050"/>
                    <a:pt x="0" y="43180"/>
                  </a:cubicBezTo>
                  <a:lnTo>
                    <a:pt x="0" y="1340857"/>
                  </a:lnTo>
                  <a:cubicBezTo>
                    <a:pt x="0" y="1364987"/>
                    <a:pt x="19050" y="1384037"/>
                    <a:pt x="43180" y="1384037"/>
                  </a:cubicBezTo>
                  <a:close/>
                </a:path>
              </a:pathLst>
            </a:custGeom>
            <a:solidFill>
              <a:srgbClr val="F8F8F8"/>
            </a:solidFill>
          </p:spPr>
        </p:sp>
        <p:sp>
          <p:nvSpPr>
            <p:cNvPr name="Freeform 5" id="5"/>
            <p:cNvSpPr/>
            <p:nvPr/>
          </p:nvSpPr>
          <p:spPr>
            <a:xfrm flipH="false" flipV="false" rot="0">
              <a:off x="0" y="0"/>
              <a:ext cx="13038520" cy="1452617"/>
            </a:xfrm>
            <a:custGeom>
              <a:avLst/>
              <a:gdLst/>
              <a:ahLst/>
              <a:cxnLst/>
              <a:rect r="r" b="b" t="t" l="l"/>
              <a:pathLst>
                <a:path h="1452617" w="13038520">
                  <a:moveTo>
                    <a:pt x="12995340" y="44450"/>
                  </a:moveTo>
                  <a:cubicBezTo>
                    <a:pt x="12990260" y="19050"/>
                    <a:pt x="12967400" y="0"/>
                    <a:pt x="12940730" y="0"/>
                  </a:cubicBezTo>
                  <a:lnTo>
                    <a:pt x="55880" y="0"/>
                  </a:lnTo>
                  <a:cubicBezTo>
                    <a:pt x="25400" y="0"/>
                    <a:pt x="0" y="25400"/>
                    <a:pt x="0" y="55880"/>
                  </a:cubicBezTo>
                  <a:lnTo>
                    <a:pt x="0" y="1353557"/>
                  </a:lnTo>
                  <a:cubicBezTo>
                    <a:pt x="0" y="1380227"/>
                    <a:pt x="17780" y="1401817"/>
                    <a:pt x="43180" y="1408167"/>
                  </a:cubicBezTo>
                  <a:cubicBezTo>
                    <a:pt x="48260" y="1433567"/>
                    <a:pt x="71120" y="1452617"/>
                    <a:pt x="97790" y="1452617"/>
                  </a:cubicBezTo>
                  <a:lnTo>
                    <a:pt x="12982640" y="1452617"/>
                  </a:lnTo>
                  <a:cubicBezTo>
                    <a:pt x="13013120" y="1452617"/>
                    <a:pt x="13038520" y="1427217"/>
                    <a:pt x="13038520" y="1396737"/>
                  </a:cubicBezTo>
                  <a:lnTo>
                    <a:pt x="13038520" y="99060"/>
                  </a:lnTo>
                  <a:cubicBezTo>
                    <a:pt x="13038520" y="72390"/>
                    <a:pt x="13020740" y="50800"/>
                    <a:pt x="12995340" y="44450"/>
                  </a:cubicBezTo>
                  <a:close/>
                  <a:moveTo>
                    <a:pt x="12700" y="1353557"/>
                  </a:moveTo>
                  <a:lnTo>
                    <a:pt x="12700" y="55880"/>
                  </a:lnTo>
                  <a:cubicBezTo>
                    <a:pt x="12700" y="31750"/>
                    <a:pt x="31750" y="12700"/>
                    <a:pt x="55880" y="12700"/>
                  </a:cubicBezTo>
                  <a:lnTo>
                    <a:pt x="12940730" y="12700"/>
                  </a:lnTo>
                  <a:cubicBezTo>
                    <a:pt x="12964860" y="12700"/>
                    <a:pt x="12983910" y="31750"/>
                    <a:pt x="12983910" y="55880"/>
                  </a:cubicBezTo>
                  <a:lnTo>
                    <a:pt x="12983910" y="1353557"/>
                  </a:lnTo>
                  <a:cubicBezTo>
                    <a:pt x="12983910" y="1377687"/>
                    <a:pt x="12964860" y="1396737"/>
                    <a:pt x="12940730" y="1396737"/>
                  </a:cubicBezTo>
                  <a:lnTo>
                    <a:pt x="55880" y="1396737"/>
                  </a:lnTo>
                  <a:cubicBezTo>
                    <a:pt x="31750" y="1396737"/>
                    <a:pt x="12700" y="1377687"/>
                    <a:pt x="12700" y="1353557"/>
                  </a:cubicBezTo>
                  <a:close/>
                  <a:moveTo>
                    <a:pt x="13025820" y="1396737"/>
                  </a:moveTo>
                  <a:cubicBezTo>
                    <a:pt x="13025820" y="1420867"/>
                    <a:pt x="13006770" y="1439917"/>
                    <a:pt x="12982640" y="1439917"/>
                  </a:cubicBezTo>
                  <a:lnTo>
                    <a:pt x="97790" y="1439917"/>
                  </a:lnTo>
                  <a:cubicBezTo>
                    <a:pt x="78740" y="1439917"/>
                    <a:pt x="62230" y="1427217"/>
                    <a:pt x="57150" y="1409437"/>
                  </a:cubicBezTo>
                  <a:lnTo>
                    <a:pt x="12940730" y="1409437"/>
                  </a:lnTo>
                  <a:cubicBezTo>
                    <a:pt x="12971210" y="1409437"/>
                    <a:pt x="12996610" y="1384037"/>
                    <a:pt x="12996610" y="1353557"/>
                  </a:cubicBezTo>
                  <a:lnTo>
                    <a:pt x="12996610" y="58420"/>
                  </a:lnTo>
                  <a:cubicBezTo>
                    <a:pt x="13013120" y="64770"/>
                    <a:pt x="13025820" y="80010"/>
                    <a:pt x="13025820" y="99060"/>
                  </a:cubicBezTo>
                  <a:lnTo>
                    <a:pt x="13025820" y="1396737"/>
                  </a:lnTo>
                  <a:close/>
                </a:path>
              </a:pathLst>
            </a:custGeom>
            <a:solidFill>
              <a:srgbClr val="000000"/>
            </a:solidFill>
          </p:spPr>
        </p:sp>
      </p:grpSp>
      <p:sp>
        <p:nvSpPr>
          <p:cNvPr name="TextBox 6" id="6"/>
          <p:cNvSpPr txBox="true"/>
          <p:nvPr/>
        </p:nvSpPr>
        <p:spPr>
          <a:xfrm rot="0">
            <a:off x="5668581" y="617301"/>
            <a:ext cx="6907697" cy="717042"/>
          </a:xfrm>
          <a:prstGeom prst="rect">
            <a:avLst/>
          </a:prstGeom>
        </p:spPr>
        <p:txBody>
          <a:bodyPr anchor="t" rtlCol="false" tIns="0" lIns="0" bIns="0" rIns="0">
            <a:spAutoFit/>
          </a:bodyPr>
          <a:lstStyle/>
          <a:p>
            <a:pPr algn="ctr" marL="0" indent="0" lvl="0">
              <a:lnSpc>
                <a:spcPts val="5664"/>
              </a:lnSpc>
            </a:pPr>
            <a:r>
              <a:rPr lang="en-US" sz="4800">
                <a:solidFill>
                  <a:srgbClr val="000000"/>
                </a:solidFill>
                <a:latin typeface="RoxboroughCF Bold"/>
              </a:rPr>
              <a:t>Agenda</a:t>
            </a:r>
          </a:p>
        </p:txBody>
      </p:sp>
      <p:grpSp>
        <p:nvGrpSpPr>
          <p:cNvPr name="Group 7" id="7"/>
          <p:cNvGrpSpPr/>
          <p:nvPr/>
        </p:nvGrpSpPr>
        <p:grpSpPr>
          <a:xfrm rot="0">
            <a:off x="3113353" y="4152487"/>
            <a:ext cx="5177689" cy="719550"/>
            <a:chOff x="0" y="0"/>
            <a:chExt cx="6903585" cy="959400"/>
          </a:xfrm>
        </p:grpSpPr>
        <p:grpSp>
          <p:nvGrpSpPr>
            <p:cNvPr name="Group 8" id="8"/>
            <p:cNvGrpSpPr/>
            <p:nvPr/>
          </p:nvGrpSpPr>
          <p:grpSpPr>
            <a:xfrm rot="0">
              <a:off x="0" y="0"/>
              <a:ext cx="959400" cy="95940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0" id="10"/>
            <p:cNvSpPr txBox="true"/>
            <p:nvPr/>
          </p:nvSpPr>
          <p:spPr>
            <a:xfrm rot="0">
              <a:off x="176710" y="-41981"/>
              <a:ext cx="605980" cy="84016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2</a:t>
              </a:r>
            </a:p>
          </p:txBody>
        </p:sp>
        <p:sp>
          <p:nvSpPr>
            <p:cNvPr name="TextBox 11" id="11"/>
            <p:cNvSpPr txBox="true"/>
            <p:nvPr/>
          </p:nvSpPr>
          <p:spPr>
            <a:xfrm rot="0">
              <a:off x="1303297" y="260336"/>
              <a:ext cx="5600288" cy="445945"/>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Telegraf"/>
                </a:rPr>
                <a:t>Qu'est-ce qu'un Tableau Kanban?</a:t>
              </a:r>
            </a:p>
          </p:txBody>
        </p:sp>
      </p:grpSp>
      <p:grpSp>
        <p:nvGrpSpPr>
          <p:cNvPr name="Group 12" id="12"/>
          <p:cNvGrpSpPr/>
          <p:nvPr/>
        </p:nvGrpSpPr>
        <p:grpSpPr>
          <a:xfrm rot="0">
            <a:off x="9996958" y="4152487"/>
            <a:ext cx="5177689" cy="719550"/>
            <a:chOff x="0" y="0"/>
            <a:chExt cx="6903585" cy="959400"/>
          </a:xfrm>
        </p:grpSpPr>
        <p:grpSp>
          <p:nvGrpSpPr>
            <p:cNvPr name="Group 13" id="13"/>
            <p:cNvGrpSpPr/>
            <p:nvPr/>
          </p:nvGrpSpPr>
          <p:grpSpPr>
            <a:xfrm rot="0">
              <a:off x="0" y="0"/>
              <a:ext cx="959400" cy="959400"/>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5" id="15"/>
            <p:cNvSpPr txBox="true"/>
            <p:nvPr/>
          </p:nvSpPr>
          <p:spPr>
            <a:xfrm rot="0">
              <a:off x="176710" y="-16581"/>
              <a:ext cx="605980" cy="84016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6</a:t>
              </a:r>
            </a:p>
          </p:txBody>
        </p:sp>
        <p:sp>
          <p:nvSpPr>
            <p:cNvPr name="TextBox 16" id="16"/>
            <p:cNvSpPr txBox="true"/>
            <p:nvPr/>
          </p:nvSpPr>
          <p:spPr>
            <a:xfrm rot="0">
              <a:off x="1303297" y="237678"/>
              <a:ext cx="5600288" cy="445945"/>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Telegraf"/>
                </a:rPr>
                <a:t>Indicateurs de Performance</a:t>
              </a:r>
            </a:p>
          </p:txBody>
        </p:sp>
      </p:grpSp>
      <p:grpSp>
        <p:nvGrpSpPr>
          <p:cNvPr name="Group 17" id="17"/>
          <p:cNvGrpSpPr/>
          <p:nvPr/>
        </p:nvGrpSpPr>
        <p:grpSpPr>
          <a:xfrm rot="0">
            <a:off x="3113353" y="2607926"/>
            <a:ext cx="5177689" cy="719550"/>
            <a:chOff x="0" y="0"/>
            <a:chExt cx="6903585" cy="959400"/>
          </a:xfrm>
        </p:grpSpPr>
        <p:grpSp>
          <p:nvGrpSpPr>
            <p:cNvPr name="Group 18" id="18"/>
            <p:cNvGrpSpPr/>
            <p:nvPr/>
          </p:nvGrpSpPr>
          <p:grpSpPr>
            <a:xfrm rot="0">
              <a:off x="0" y="0"/>
              <a:ext cx="959400" cy="959400"/>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20" id="20"/>
            <p:cNvSpPr txBox="true"/>
            <p:nvPr/>
          </p:nvSpPr>
          <p:spPr>
            <a:xfrm rot="0">
              <a:off x="176710" y="21519"/>
              <a:ext cx="605980" cy="84016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1</a:t>
              </a:r>
            </a:p>
          </p:txBody>
        </p:sp>
        <p:sp>
          <p:nvSpPr>
            <p:cNvPr name="TextBox 21" id="21"/>
            <p:cNvSpPr txBox="true"/>
            <p:nvPr/>
          </p:nvSpPr>
          <p:spPr>
            <a:xfrm rot="0">
              <a:off x="1303297" y="237678"/>
              <a:ext cx="5600288" cy="445945"/>
            </a:xfrm>
            <a:prstGeom prst="rect">
              <a:avLst/>
            </a:prstGeom>
          </p:spPr>
          <p:txBody>
            <a:bodyPr anchor="t" rtlCol="false" tIns="0" lIns="0" bIns="0" rIns="0">
              <a:spAutoFit/>
            </a:bodyPr>
            <a:lstStyle/>
            <a:p>
              <a:pPr marL="0" indent="0" lvl="0">
                <a:lnSpc>
                  <a:spcPts val="2519"/>
                </a:lnSpc>
              </a:pPr>
              <a:r>
                <a:rPr lang="en-US" sz="2099">
                  <a:solidFill>
                    <a:srgbClr val="000000"/>
                  </a:solidFill>
                  <a:latin typeface="Telegraf"/>
                </a:rPr>
                <a:t>Introduction à kanban</a:t>
              </a:r>
            </a:p>
          </p:txBody>
        </p:sp>
      </p:grpSp>
      <p:grpSp>
        <p:nvGrpSpPr>
          <p:cNvPr name="Group 22" id="22"/>
          <p:cNvGrpSpPr/>
          <p:nvPr/>
        </p:nvGrpSpPr>
        <p:grpSpPr>
          <a:xfrm rot="0">
            <a:off x="9996958" y="2607926"/>
            <a:ext cx="5177689" cy="719550"/>
            <a:chOff x="0" y="0"/>
            <a:chExt cx="6903585" cy="959400"/>
          </a:xfrm>
        </p:grpSpPr>
        <p:grpSp>
          <p:nvGrpSpPr>
            <p:cNvPr name="Group 23" id="23"/>
            <p:cNvGrpSpPr/>
            <p:nvPr/>
          </p:nvGrpSpPr>
          <p:grpSpPr>
            <a:xfrm rot="0">
              <a:off x="0" y="0"/>
              <a:ext cx="959400" cy="959400"/>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25" id="25"/>
            <p:cNvSpPr txBox="true"/>
            <p:nvPr/>
          </p:nvSpPr>
          <p:spPr>
            <a:xfrm rot="0">
              <a:off x="176710" y="21519"/>
              <a:ext cx="605980" cy="84016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5</a:t>
              </a:r>
            </a:p>
          </p:txBody>
        </p:sp>
        <p:sp>
          <p:nvSpPr>
            <p:cNvPr name="TextBox 26" id="26"/>
            <p:cNvSpPr txBox="true"/>
            <p:nvPr/>
          </p:nvSpPr>
          <p:spPr>
            <a:xfrm rot="0">
              <a:off x="1303297" y="237678"/>
              <a:ext cx="5600288" cy="445945"/>
            </a:xfrm>
            <a:prstGeom prst="rect">
              <a:avLst/>
            </a:prstGeom>
          </p:spPr>
          <p:txBody>
            <a:bodyPr anchor="t" rtlCol="false" tIns="0" lIns="0" bIns="0" rIns="0">
              <a:spAutoFit/>
            </a:bodyPr>
            <a:lstStyle/>
            <a:p>
              <a:pPr marL="0" indent="0" lvl="0">
                <a:lnSpc>
                  <a:spcPts val="2519"/>
                </a:lnSpc>
              </a:pPr>
              <a:r>
                <a:rPr lang="en-US" sz="2099">
                  <a:solidFill>
                    <a:srgbClr val="000000"/>
                  </a:solidFill>
                  <a:latin typeface="Telegraf"/>
                </a:rPr>
                <a:t> </a:t>
              </a:r>
              <a:r>
                <a:rPr lang="en-US" sz="2099">
                  <a:solidFill>
                    <a:srgbClr val="000000"/>
                  </a:solidFill>
                  <a:latin typeface="Telegraf"/>
                </a:rPr>
                <a:t>Règles de Flux</a:t>
              </a:r>
            </a:p>
          </p:txBody>
        </p:sp>
      </p:grpSp>
      <p:sp>
        <p:nvSpPr>
          <p:cNvPr name="TextBox 27" id="27"/>
          <p:cNvSpPr txBox="true"/>
          <p:nvPr/>
        </p:nvSpPr>
        <p:spPr>
          <a:xfrm rot="0">
            <a:off x="1028700" y="952500"/>
            <a:ext cx="6212797" cy="405389"/>
          </a:xfrm>
          <a:prstGeom prst="rect">
            <a:avLst/>
          </a:prstGeom>
        </p:spPr>
        <p:txBody>
          <a:bodyPr anchor="t" rtlCol="false" tIns="0" lIns="0" bIns="0" rIns="0">
            <a:spAutoFit/>
          </a:bodyPr>
          <a:lstStyle/>
          <a:p>
            <a:pPr>
              <a:lnSpc>
                <a:spcPts val="3359"/>
              </a:lnSpc>
            </a:pPr>
            <a:r>
              <a:rPr lang="en-US" sz="2400">
                <a:solidFill>
                  <a:srgbClr val="000000"/>
                </a:solidFill>
                <a:latin typeface="Telegraf"/>
              </a:rPr>
              <a:t>DevTeamX</a:t>
            </a:r>
          </a:p>
        </p:txBody>
      </p:sp>
      <p:sp>
        <p:nvSpPr>
          <p:cNvPr name="TextBox 28" id="28"/>
          <p:cNvSpPr txBox="true"/>
          <p:nvPr/>
        </p:nvSpPr>
        <p:spPr>
          <a:xfrm rot="0">
            <a:off x="11046503" y="952500"/>
            <a:ext cx="6212797" cy="405389"/>
          </a:xfrm>
          <a:prstGeom prst="rect">
            <a:avLst/>
          </a:prstGeom>
        </p:spPr>
        <p:txBody>
          <a:bodyPr anchor="t" rtlCol="false" tIns="0" lIns="0" bIns="0" rIns="0">
            <a:spAutoFit/>
          </a:bodyPr>
          <a:lstStyle/>
          <a:p>
            <a:pPr algn="r">
              <a:lnSpc>
                <a:spcPts val="3359"/>
              </a:lnSpc>
            </a:pPr>
            <a:r>
              <a:rPr lang="en-US" sz="2400">
                <a:solidFill>
                  <a:srgbClr val="000000"/>
                </a:solidFill>
                <a:latin typeface="Telegraf"/>
              </a:rPr>
              <a:t>05 Octobre 2023</a:t>
            </a:r>
          </a:p>
        </p:txBody>
      </p:sp>
      <p:grpSp>
        <p:nvGrpSpPr>
          <p:cNvPr name="Group 29" id="29"/>
          <p:cNvGrpSpPr/>
          <p:nvPr/>
        </p:nvGrpSpPr>
        <p:grpSpPr>
          <a:xfrm rot="0">
            <a:off x="3103828" y="7245274"/>
            <a:ext cx="5177689" cy="719550"/>
            <a:chOff x="0" y="0"/>
            <a:chExt cx="6903585" cy="959400"/>
          </a:xfrm>
        </p:grpSpPr>
        <p:grpSp>
          <p:nvGrpSpPr>
            <p:cNvPr name="Group 30" id="30"/>
            <p:cNvGrpSpPr/>
            <p:nvPr/>
          </p:nvGrpSpPr>
          <p:grpSpPr>
            <a:xfrm rot="0">
              <a:off x="0" y="0"/>
              <a:ext cx="959400" cy="959400"/>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32" id="32"/>
            <p:cNvSpPr txBox="true"/>
            <p:nvPr/>
          </p:nvSpPr>
          <p:spPr>
            <a:xfrm rot="0">
              <a:off x="176710" y="-41981"/>
              <a:ext cx="605980" cy="84016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4</a:t>
              </a:r>
            </a:p>
          </p:txBody>
        </p:sp>
        <p:sp>
          <p:nvSpPr>
            <p:cNvPr name="TextBox 33" id="33"/>
            <p:cNvSpPr txBox="true"/>
            <p:nvPr/>
          </p:nvSpPr>
          <p:spPr>
            <a:xfrm rot="0">
              <a:off x="1303297" y="260336"/>
              <a:ext cx="5600288" cy="445945"/>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Telegraf"/>
                </a:rPr>
                <a:t>Nos WIP Limits définis</a:t>
              </a:r>
            </a:p>
          </p:txBody>
        </p:sp>
      </p:grpSp>
      <p:grpSp>
        <p:nvGrpSpPr>
          <p:cNvPr name="Group 34" id="34"/>
          <p:cNvGrpSpPr/>
          <p:nvPr/>
        </p:nvGrpSpPr>
        <p:grpSpPr>
          <a:xfrm rot="0">
            <a:off x="9987433" y="7245274"/>
            <a:ext cx="5177689" cy="719550"/>
            <a:chOff x="0" y="0"/>
            <a:chExt cx="6903585" cy="959400"/>
          </a:xfrm>
        </p:grpSpPr>
        <p:grpSp>
          <p:nvGrpSpPr>
            <p:cNvPr name="Group 35" id="35"/>
            <p:cNvGrpSpPr/>
            <p:nvPr/>
          </p:nvGrpSpPr>
          <p:grpSpPr>
            <a:xfrm rot="0">
              <a:off x="0" y="0"/>
              <a:ext cx="959400" cy="959400"/>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37" id="37"/>
            <p:cNvSpPr txBox="true"/>
            <p:nvPr/>
          </p:nvSpPr>
          <p:spPr>
            <a:xfrm rot="0">
              <a:off x="176710" y="-16581"/>
              <a:ext cx="605980" cy="84016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8</a:t>
              </a:r>
            </a:p>
          </p:txBody>
        </p:sp>
        <p:sp>
          <p:nvSpPr>
            <p:cNvPr name="TextBox 38" id="38"/>
            <p:cNvSpPr txBox="true"/>
            <p:nvPr/>
          </p:nvSpPr>
          <p:spPr>
            <a:xfrm rot="0">
              <a:off x="1303297" y="237678"/>
              <a:ext cx="5600288" cy="445945"/>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Telegraf"/>
                </a:rPr>
                <a:t>Prochaines étapes</a:t>
              </a:r>
            </a:p>
          </p:txBody>
        </p:sp>
      </p:grpSp>
      <p:grpSp>
        <p:nvGrpSpPr>
          <p:cNvPr name="Group 39" id="39"/>
          <p:cNvGrpSpPr/>
          <p:nvPr/>
        </p:nvGrpSpPr>
        <p:grpSpPr>
          <a:xfrm rot="0">
            <a:off x="3103828" y="5700713"/>
            <a:ext cx="5177689" cy="719550"/>
            <a:chOff x="0" y="0"/>
            <a:chExt cx="6903585" cy="959400"/>
          </a:xfrm>
        </p:grpSpPr>
        <p:grpSp>
          <p:nvGrpSpPr>
            <p:cNvPr name="Group 40" id="40"/>
            <p:cNvGrpSpPr/>
            <p:nvPr/>
          </p:nvGrpSpPr>
          <p:grpSpPr>
            <a:xfrm rot="0">
              <a:off x="0" y="0"/>
              <a:ext cx="959400" cy="959400"/>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42" id="42"/>
            <p:cNvSpPr txBox="true"/>
            <p:nvPr/>
          </p:nvSpPr>
          <p:spPr>
            <a:xfrm rot="0">
              <a:off x="176710" y="21519"/>
              <a:ext cx="605980" cy="84016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3</a:t>
              </a:r>
            </a:p>
          </p:txBody>
        </p:sp>
        <p:sp>
          <p:nvSpPr>
            <p:cNvPr name="TextBox 43" id="43"/>
            <p:cNvSpPr txBox="true"/>
            <p:nvPr/>
          </p:nvSpPr>
          <p:spPr>
            <a:xfrm rot="0">
              <a:off x="1303297" y="237678"/>
              <a:ext cx="5600288" cy="445945"/>
            </a:xfrm>
            <a:prstGeom prst="rect">
              <a:avLst/>
            </a:prstGeom>
          </p:spPr>
          <p:txBody>
            <a:bodyPr anchor="t" rtlCol="false" tIns="0" lIns="0" bIns="0" rIns="0">
              <a:spAutoFit/>
            </a:bodyPr>
            <a:lstStyle/>
            <a:p>
              <a:pPr marL="0" indent="0" lvl="0">
                <a:lnSpc>
                  <a:spcPts val="2519"/>
                </a:lnSpc>
              </a:pPr>
              <a:r>
                <a:rPr lang="en-US" sz="2099">
                  <a:solidFill>
                    <a:srgbClr val="000000"/>
                  </a:solidFill>
                  <a:latin typeface="Telegraf"/>
                </a:rPr>
                <a:t>WIP Limit</a:t>
              </a:r>
              <a:r>
                <a:rPr lang="en-US" sz="2099">
                  <a:solidFill>
                    <a:srgbClr val="000000"/>
                  </a:solidFill>
                  <a:latin typeface="Telegraf"/>
                </a:rPr>
                <a:t> </a:t>
              </a:r>
            </a:p>
          </p:txBody>
        </p:sp>
      </p:grpSp>
      <p:grpSp>
        <p:nvGrpSpPr>
          <p:cNvPr name="Group 44" id="44"/>
          <p:cNvGrpSpPr/>
          <p:nvPr/>
        </p:nvGrpSpPr>
        <p:grpSpPr>
          <a:xfrm rot="0">
            <a:off x="9987433" y="5700713"/>
            <a:ext cx="5177689" cy="719550"/>
            <a:chOff x="0" y="0"/>
            <a:chExt cx="6903585" cy="959400"/>
          </a:xfrm>
        </p:grpSpPr>
        <p:grpSp>
          <p:nvGrpSpPr>
            <p:cNvPr name="Group 45" id="45"/>
            <p:cNvGrpSpPr/>
            <p:nvPr/>
          </p:nvGrpSpPr>
          <p:grpSpPr>
            <a:xfrm rot="0">
              <a:off x="0" y="0"/>
              <a:ext cx="959400" cy="959400"/>
              <a:chOff x="0" y="0"/>
              <a:chExt cx="6350000" cy="6350000"/>
            </a:xfrm>
          </p:grpSpPr>
          <p:sp>
            <p:nvSpPr>
              <p:cNvPr name="Freeform 46" id="4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47" id="47"/>
            <p:cNvSpPr txBox="true"/>
            <p:nvPr/>
          </p:nvSpPr>
          <p:spPr>
            <a:xfrm rot="0">
              <a:off x="176710" y="21519"/>
              <a:ext cx="605980" cy="84016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7</a:t>
              </a:r>
            </a:p>
          </p:txBody>
        </p:sp>
        <p:sp>
          <p:nvSpPr>
            <p:cNvPr name="TextBox 48" id="48"/>
            <p:cNvSpPr txBox="true"/>
            <p:nvPr/>
          </p:nvSpPr>
          <p:spPr>
            <a:xfrm rot="0">
              <a:off x="1303297" y="237678"/>
              <a:ext cx="5600288" cy="445945"/>
            </a:xfrm>
            <a:prstGeom prst="rect">
              <a:avLst/>
            </a:prstGeom>
          </p:spPr>
          <p:txBody>
            <a:bodyPr anchor="t" rtlCol="false" tIns="0" lIns="0" bIns="0" rIns="0">
              <a:spAutoFit/>
            </a:bodyPr>
            <a:lstStyle/>
            <a:p>
              <a:pPr marL="0" indent="0" lvl="0">
                <a:lnSpc>
                  <a:spcPts val="2519"/>
                </a:lnSpc>
              </a:pPr>
              <a:r>
                <a:rPr lang="en-US" sz="2099">
                  <a:solidFill>
                    <a:srgbClr val="000000"/>
                  </a:solidFill>
                  <a:latin typeface="Telegraf"/>
                </a:rPr>
                <a:t>Avantages pour notre équipe</a:t>
              </a:r>
            </a:p>
          </p:txBody>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492004" y="1102146"/>
            <a:ext cx="8651996" cy="8762502"/>
            <a:chOff x="0" y="0"/>
            <a:chExt cx="10216358" cy="10346844"/>
          </a:xfrm>
        </p:grpSpPr>
        <p:sp>
          <p:nvSpPr>
            <p:cNvPr name="Freeform 3" id="3"/>
            <p:cNvSpPr/>
            <p:nvPr/>
          </p:nvSpPr>
          <p:spPr>
            <a:xfrm flipH="false" flipV="false" rot="0">
              <a:off x="57150" y="58420"/>
              <a:ext cx="10146508" cy="10275724"/>
            </a:xfrm>
            <a:custGeom>
              <a:avLst/>
              <a:gdLst/>
              <a:ahLst/>
              <a:cxnLst/>
              <a:rect r="r" b="b" t="t" l="l"/>
              <a:pathLst>
                <a:path h="10275724" w="10146508">
                  <a:moveTo>
                    <a:pt x="10061418" y="10245244"/>
                  </a:moveTo>
                  <a:lnTo>
                    <a:pt x="0" y="10245244"/>
                  </a:lnTo>
                  <a:cubicBezTo>
                    <a:pt x="5080" y="10263024"/>
                    <a:pt x="21590" y="10275724"/>
                    <a:pt x="40640" y="10275724"/>
                  </a:cubicBezTo>
                  <a:lnTo>
                    <a:pt x="10103328" y="10275724"/>
                  </a:lnTo>
                  <a:cubicBezTo>
                    <a:pt x="10127458" y="10275724"/>
                    <a:pt x="10146508" y="10256674"/>
                    <a:pt x="10146508" y="10232544"/>
                  </a:cubicBezTo>
                  <a:lnTo>
                    <a:pt x="10146508" y="40640"/>
                  </a:lnTo>
                  <a:cubicBezTo>
                    <a:pt x="10146508" y="21590"/>
                    <a:pt x="10133808" y="6350"/>
                    <a:pt x="10117298" y="0"/>
                  </a:cubicBezTo>
                  <a:lnTo>
                    <a:pt x="10117298" y="10189365"/>
                  </a:lnTo>
                  <a:cubicBezTo>
                    <a:pt x="10117298" y="10219844"/>
                    <a:pt x="10091898" y="10245244"/>
                    <a:pt x="10061418" y="10245244"/>
                  </a:cubicBezTo>
                  <a:close/>
                </a:path>
              </a:pathLst>
            </a:custGeom>
            <a:solidFill>
              <a:srgbClr val="000000"/>
            </a:solidFill>
          </p:spPr>
        </p:sp>
        <p:sp>
          <p:nvSpPr>
            <p:cNvPr name="Freeform 4" id="4"/>
            <p:cNvSpPr/>
            <p:nvPr/>
          </p:nvSpPr>
          <p:spPr>
            <a:xfrm flipH="false" flipV="false" rot="0">
              <a:off x="12700" y="12700"/>
              <a:ext cx="10149048" cy="10278264"/>
            </a:xfrm>
            <a:custGeom>
              <a:avLst/>
              <a:gdLst/>
              <a:ahLst/>
              <a:cxnLst/>
              <a:rect r="r" b="b" t="t" l="l"/>
              <a:pathLst>
                <a:path h="10278264" w="10149048">
                  <a:moveTo>
                    <a:pt x="43180" y="10278264"/>
                  </a:moveTo>
                  <a:lnTo>
                    <a:pt x="10105868" y="10278264"/>
                  </a:lnTo>
                  <a:cubicBezTo>
                    <a:pt x="10129998" y="10278264"/>
                    <a:pt x="10149048" y="10259214"/>
                    <a:pt x="10149048" y="10235085"/>
                  </a:cubicBezTo>
                  <a:lnTo>
                    <a:pt x="10149048" y="43180"/>
                  </a:lnTo>
                  <a:cubicBezTo>
                    <a:pt x="10149048" y="19050"/>
                    <a:pt x="10129998" y="0"/>
                    <a:pt x="10105868" y="0"/>
                  </a:cubicBezTo>
                  <a:lnTo>
                    <a:pt x="43180" y="0"/>
                  </a:lnTo>
                  <a:cubicBezTo>
                    <a:pt x="19050" y="0"/>
                    <a:pt x="0" y="19050"/>
                    <a:pt x="0" y="43180"/>
                  </a:cubicBezTo>
                  <a:lnTo>
                    <a:pt x="0" y="10235085"/>
                  </a:lnTo>
                  <a:cubicBezTo>
                    <a:pt x="0" y="10259214"/>
                    <a:pt x="19050" y="10278264"/>
                    <a:pt x="43180" y="10278264"/>
                  </a:cubicBezTo>
                  <a:close/>
                </a:path>
              </a:pathLst>
            </a:custGeom>
            <a:solidFill>
              <a:srgbClr val="F8F8F8"/>
            </a:solidFill>
          </p:spPr>
        </p:sp>
        <p:sp>
          <p:nvSpPr>
            <p:cNvPr name="Freeform 5" id="5"/>
            <p:cNvSpPr/>
            <p:nvPr/>
          </p:nvSpPr>
          <p:spPr>
            <a:xfrm flipH="false" flipV="false" rot="0">
              <a:off x="0" y="0"/>
              <a:ext cx="10216358" cy="10346844"/>
            </a:xfrm>
            <a:custGeom>
              <a:avLst/>
              <a:gdLst/>
              <a:ahLst/>
              <a:cxnLst/>
              <a:rect r="r" b="b" t="t" l="l"/>
              <a:pathLst>
                <a:path h="10346844" w="10216358">
                  <a:moveTo>
                    <a:pt x="10173177" y="44450"/>
                  </a:moveTo>
                  <a:cubicBezTo>
                    <a:pt x="10168098" y="19050"/>
                    <a:pt x="10145238" y="0"/>
                    <a:pt x="10118568" y="0"/>
                  </a:cubicBezTo>
                  <a:lnTo>
                    <a:pt x="55880" y="0"/>
                  </a:lnTo>
                  <a:cubicBezTo>
                    <a:pt x="25400" y="0"/>
                    <a:pt x="0" y="25400"/>
                    <a:pt x="0" y="55880"/>
                  </a:cubicBezTo>
                  <a:lnTo>
                    <a:pt x="0" y="10247785"/>
                  </a:lnTo>
                  <a:cubicBezTo>
                    <a:pt x="0" y="10274454"/>
                    <a:pt x="17780" y="10296044"/>
                    <a:pt x="43180" y="10302394"/>
                  </a:cubicBezTo>
                  <a:cubicBezTo>
                    <a:pt x="48260" y="10327794"/>
                    <a:pt x="71120" y="10346844"/>
                    <a:pt x="97790" y="10346844"/>
                  </a:cubicBezTo>
                  <a:lnTo>
                    <a:pt x="10160478" y="10346844"/>
                  </a:lnTo>
                  <a:cubicBezTo>
                    <a:pt x="10190958" y="10346844"/>
                    <a:pt x="10216358" y="10321444"/>
                    <a:pt x="10216358" y="10290964"/>
                  </a:cubicBezTo>
                  <a:lnTo>
                    <a:pt x="10216358" y="99060"/>
                  </a:lnTo>
                  <a:cubicBezTo>
                    <a:pt x="10216358" y="72390"/>
                    <a:pt x="10198577" y="50800"/>
                    <a:pt x="10173177" y="44450"/>
                  </a:cubicBezTo>
                  <a:close/>
                  <a:moveTo>
                    <a:pt x="12700" y="10247785"/>
                  </a:moveTo>
                  <a:lnTo>
                    <a:pt x="12700" y="55880"/>
                  </a:lnTo>
                  <a:cubicBezTo>
                    <a:pt x="12700" y="31750"/>
                    <a:pt x="31750" y="12700"/>
                    <a:pt x="55880" y="12700"/>
                  </a:cubicBezTo>
                  <a:lnTo>
                    <a:pt x="10118568" y="12700"/>
                  </a:lnTo>
                  <a:cubicBezTo>
                    <a:pt x="10142698" y="12700"/>
                    <a:pt x="10161748" y="31750"/>
                    <a:pt x="10161748" y="55880"/>
                  </a:cubicBezTo>
                  <a:lnTo>
                    <a:pt x="10161748" y="10247785"/>
                  </a:lnTo>
                  <a:cubicBezTo>
                    <a:pt x="10161748" y="10271914"/>
                    <a:pt x="10142698" y="10290964"/>
                    <a:pt x="10118568" y="10290964"/>
                  </a:cubicBezTo>
                  <a:lnTo>
                    <a:pt x="55880" y="10290964"/>
                  </a:lnTo>
                  <a:cubicBezTo>
                    <a:pt x="31750" y="10290964"/>
                    <a:pt x="12700" y="10271914"/>
                    <a:pt x="12700" y="10247785"/>
                  </a:cubicBezTo>
                  <a:close/>
                  <a:moveTo>
                    <a:pt x="10203658" y="10290964"/>
                  </a:moveTo>
                  <a:cubicBezTo>
                    <a:pt x="10203658" y="10315094"/>
                    <a:pt x="10184608" y="10334144"/>
                    <a:pt x="10160478" y="10334144"/>
                  </a:cubicBezTo>
                  <a:lnTo>
                    <a:pt x="97790" y="10334144"/>
                  </a:lnTo>
                  <a:cubicBezTo>
                    <a:pt x="78740" y="10334144"/>
                    <a:pt x="62230" y="10321444"/>
                    <a:pt x="57150" y="10303664"/>
                  </a:cubicBezTo>
                  <a:lnTo>
                    <a:pt x="10118568" y="10303664"/>
                  </a:lnTo>
                  <a:cubicBezTo>
                    <a:pt x="10149048" y="10303664"/>
                    <a:pt x="10174448" y="10278264"/>
                    <a:pt x="10174448" y="10247785"/>
                  </a:cubicBezTo>
                  <a:lnTo>
                    <a:pt x="10174448" y="58420"/>
                  </a:lnTo>
                  <a:cubicBezTo>
                    <a:pt x="10190958" y="64770"/>
                    <a:pt x="10203658" y="80010"/>
                    <a:pt x="10203658" y="99060"/>
                  </a:cubicBezTo>
                  <a:lnTo>
                    <a:pt x="10203658" y="10290964"/>
                  </a:lnTo>
                  <a:close/>
                </a:path>
              </a:pathLst>
            </a:custGeom>
            <a:solidFill>
              <a:srgbClr val="000000"/>
            </a:solidFill>
          </p:spPr>
        </p:sp>
      </p:grpSp>
      <p:grpSp>
        <p:nvGrpSpPr>
          <p:cNvPr name="Group 6" id="6"/>
          <p:cNvGrpSpPr/>
          <p:nvPr/>
        </p:nvGrpSpPr>
        <p:grpSpPr>
          <a:xfrm rot="0">
            <a:off x="492004" y="172067"/>
            <a:ext cx="8651996" cy="930079"/>
            <a:chOff x="0" y="0"/>
            <a:chExt cx="13512878" cy="1452617"/>
          </a:xfrm>
        </p:grpSpPr>
        <p:sp>
          <p:nvSpPr>
            <p:cNvPr name="Freeform 7" id="7"/>
            <p:cNvSpPr/>
            <p:nvPr/>
          </p:nvSpPr>
          <p:spPr>
            <a:xfrm flipH="false" flipV="false" rot="0">
              <a:off x="57150" y="58420"/>
              <a:ext cx="13443028" cy="1381497"/>
            </a:xfrm>
            <a:custGeom>
              <a:avLst/>
              <a:gdLst/>
              <a:ahLst/>
              <a:cxnLst/>
              <a:rect r="r" b="b" t="t" l="l"/>
              <a:pathLst>
                <a:path h="1381497" w="13443028">
                  <a:moveTo>
                    <a:pt x="13357938" y="1351017"/>
                  </a:moveTo>
                  <a:lnTo>
                    <a:pt x="0" y="1351017"/>
                  </a:lnTo>
                  <a:cubicBezTo>
                    <a:pt x="5080" y="1368797"/>
                    <a:pt x="21590" y="1381497"/>
                    <a:pt x="40640" y="1381497"/>
                  </a:cubicBezTo>
                  <a:lnTo>
                    <a:pt x="13399849" y="1381497"/>
                  </a:lnTo>
                  <a:cubicBezTo>
                    <a:pt x="13423978" y="1381497"/>
                    <a:pt x="13443028" y="1362447"/>
                    <a:pt x="13443028" y="1338317"/>
                  </a:cubicBezTo>
                  <a:lnTo>
                    <a:pt x="13443028" y="40640"/>
                  </a:lnTo>
                  <a:cubicBezTo>
                    <a:pt x="13443028" y="21590"/>
                    <a:pt x="13430328" y="6350"/>
                    <a:pt x="13413818" y="0"/>
                  </a:cubicBezTo>
                  <a:lnTo>
                    <a:pt x="13413818" y="1295137"/>
                  </a:lnTo>
                  <a:cubicBezTo>
                    <a:pt x="13413818" y="1325617"/>
                    <a:pt x="13388418" y="1351017"/>
                    <a:pt x="13357938" y="1351017"/>
                  </a:cubicBezTo>
                  <a:close/>
                </a:path>
              </a:pathLst>
            </a:custGeom>
            <a:solidFill>
              <a:srgbClr val="000000"/>
            </a:solidFill>
          </p:spPr>
        </p:sp>
        <p:sp>
          <p:nvSpPr>
            <p:cNvPr name="Freeform 8" id="8"/>
            <p:cNvSpPr/>
            <p:nvPr/>
          </p:nvSpPr>
          <p:spPr>
            <a:xfrm flipH="false" flipV="false" rot="0">
              <a:off x="12700" y="12700"/>
              <a:ext cx="13445568" cy="1384037"/>
            </a:xfrm>
            <a:custGeom>
              <a:avLst/>
              <a:gdLst/>
              <a:ahLst/>
              <a:cxnLst/>
              <a:rect r="r" b="b" t="t" l="l"/>
              <a:pathLst>
                <a:path h="1384037" w="13445568">
                  <a:moveTo>
                    <a:pt x="43180" y="1384037"/>
                  </a:moveTo>
                  <a:lnTo>
                    <a:pt x="13402388" y="1384037"/>
                  </a:lnTo>
                  <a:cubicBezTo>
                    <a:pt x="13426518" y="1384037"/>
                    <a:pt x="13445568" y="1364987"/>
                    <a:pt x="13445568" y="1340857"/>
                  </a:cubicBezTo>
                  <a:lnTo>
                    <a:pt x="13445568" y="43180"/>
                  </a:lnTo>
                  <a:cubicBezTo>
                    <a:pt x="13445568" y="19050"/>
                    <a:pt x="13426518" y="0"/>
                    <a:pt x="13402388" y="0"/>
                  </a:cubicBezTo>
                  <a:lnTo>
                    <a:pt x="43180" y="0"/>
                  </a:lnTo>
                  <a:cubicBezTo>
                    <a:pt x="19050" y="0"/>
                    <a:pt x="0" y="19050"/>
                    <a:pt x="0" y="43180"/>
                  </a:cubicBezTo>
                  <a:lnTo>
                    <a:pt x="0" y="1340857"/>
                  </a:lnTo>
                  <a:cubicBezTo>
                    <a:pt x="0" y="1364987"/>
                    <a:pt x="19050" y="1384037"/>
                    <a:pt x="43180" y="1384037"/>
                  </a:cubicBezTo>
                  <a:close/>
                </a:path>
              </a:pathLst>
            </a:custGeom>
            <a:solidFill>
              <a:srgbClr val="F8F8F8"/>
            </a:solidFill>
          </p:spPr>
        </p:sp>
        <p:sp>
          <p:nvSpPr>
            <p:cNvPr name="Freeform 9" id="9"/>
            <p:cNvSpPr/>
            <p:nvPr/>
          </p:nvSpPr>
          <p:spPr>
            <a:xfrm flipH="false" flipV="false" rot="0">
              <a:off x="0" y="0"/>
              <a:ext cx="13512878" cy="1452617"/>
            </a:xfrm>
            <a:custGeom>
              <a:avLst/>
              <a:gdLst/>
              <a:ahLst/>
              <a:cxnLst/>
              <a:rect r="r" b="b" t="t" l="l"/>
              <a:pathLst>
                <a:path h="1452617" w="13512878">
                  <a:moveTo>
                    <a:pt x="13469699" y="44450"/>
                  </a:moveTo>
                  <a:cubicBezTo>
                    <a:pt x="13464618" y="19050"/>
                    <a:pt x="13441758" y="0"/>
                    <a:pt x="13415088" y="0"/>
                  </a:cubicBezTo>
                  <a:lnTo>
                    <a:pt x="55880" y="0"/>
                  </a:lnTo>
                  <a:cubicBezTo>
                    <a:pt x="25400" y="0"/>
                    <a:pt x="0" y="25400"/>
                    <a:pt x="0" y="55880"/>
                  </a:cubicBezTo>
                  <a:lnTo>
                    <a:pt x="0" y="1353557"/>
                  </a:lnTo>
                  <a:cubicBezTo>
                    <a:pt x="0" y="1380227"/>
                    <a:pt x="17780" y="1401817"/>
                    <a:pt x="43180" y="1408167"/>
                  </a:cubicBezTo>
                  <a:cubicBezTo>
                    <a:pt x="48260" y="1433567"/>
                    <a:pt x="71120" y="1452617"/>
                    <a:pt x="97790" y="1452617"/>
                  </a:cubicBezTo>
                  <a:lnTo>
                    <a:pt x="13456999" y="1452617"/>
                  </a:lnTo>
                  <a:cubicBezTo>
                    <a:pt x="13487478" y="1452617"/>
                    <a:pt x="13512878" y="1427217"/>
                    <a:pt x="13512878" y="1396737"/>
                  </a:cubicBezTo>
                  <a:lnTo>
                    <a:pt x="13512878" y="99060"/>
                  </a:lnTo>
                  <a:cubicBezTo>
                    <a:pt x="13512878" y="72390"/>
                    <a:pt x="13495099" y="50800"/>
                    <a:pt x="13469699" y="44450"/>
                  </a:cubicBezTo>
                  <a:close/>
                  <a:moveTo>
                    <a:pt x="12700" y="1353557"/>
                  </a:moveTo>
                  <a:lnTo>
                    <a:pt x="12700" y="55880"/>
                  </a:lnTo>
                  <a:cubicBezTo>
                    <a:pt x="12700" y="31750"/>
                    <a:pt x="31750" y="12700"/>
                    <a:pt x="55880" y="12700"/>
                  </a:cubicBezTo>
                  <a:lnTo>
                    <a:pt x="13415088" y="12700"/>
                  </a:lnTo>
                  <a:cubicBezTo>
                    <a:pt x="13439218" y="12700"/>
                    <a:pt x="13458268" y="31750"/>
                    <a:pt x="13458268" y="55880"/>
                  </a:cubicBezTo>
                  <a:lnTo>
                    <a:pt x="13458268" y="1353557"/>
                  </a:lnTo>
                  <a:cubicBezTo>
                    <a:pt x="13458268" y="1377687"/>
                    <a:pt x="13439218" y="1396737"/>
                    <a:pt x="13415088" y="1396737"/>
                  </a:cubicBezTo>
                  <a:lnTo>
                    <a:pt x="55880" y="1396737"/>
                  </a:lnTo>
                  <a:cubicBezTo>
                    <a:pt x="31750" y="1396737"/>
                    <a:pt x="12700" y="1377687"/>
                    <a:pt x="12700" y="1353557"/>
                  </a:cubicBezTo>
                  <a:close/>
                  <a:moveTo>
                    <a:pt x="13500178" y="1396737"/>
                  </a:moveTo>
                  <a:cubicBezTo>
                    <a:pt x="13500178" y="1420867"/>
                    <a:pt x="13481128" y="1439917"/>
                    <a:pt x="13456999" y="1439917"/>
                  </a:cubicBezTo>
                  <a:lnTo>
                    <a:pt x="97790" y="1439917"/>
                  </a:lnTo>
                  <a:cubicBezTo>
                    <a:pt x="78740" y="1439917"/>
                    <a:pt x="62230" y="1427217"/>
                    <a:pt x="57150" y="1409437"/>
                  </a:cubicBezTo>
                  <a:lnTo>
                    <a:pt x="13415088" y="1409437"/>
                  </a:lnTo>
                  <a:cubicBezTo>
                    <a:pt x="13445568" y="1409437"/>
                    <a:pt x="13470968" y="1384037"/>
                    <a:pt x="13470968" y="1353557"/>
                  </a:cubicBezTo>
                  <a:lnTo>
                    <a:pt x="13470968" y="58420"/>
                  </a:lnTo>
                  <a:cubicBezTo>
                    <a:pt x="13487478" y="64770"/>
                    <a:pt x="13500178" y="80010"/>
                    <a:pt x="13500178" y="99060"/>
                  </a:cubicBezTo>
                  <a:lnTo>
                    <a:pt x="13500178" y="1396737"/>
                  </a:lnTo>
                  <a:close/>
                </a:path>
              </a:pathLst>
            </a:custGeom>
            <a:solidFill>
              <a:srgbClr val="000000"/>
            </a:solidFill>
          </p:spPr>
        </p:sp>
      </p:grpSp>
      <p:sp>
        <p:nvSpPr>
          <p:cNvPr name="TextBox 10" id="10"/>
          <p:cNvSpPr txBox="true"/>
          <p:nvPr/>
        </p:nvSpPr>
        <p:spPr>
          <a:xfrm rot="0">
            <a:off x="1426674" y="258587"/>
            <a:ext cx="4744621" cy="658495"/>
          </a:xfrm>
          <a:prstGeom prst="rect">
            <a:avLst/>
          </a:prstGeom>
        </p:spPr>
        <p:txBody>
          <a:bodyPr anchor="t" rtlCol="false" tIns="0" lIns="0" bIns="0" rIns="0">
            <a:spAutoFit/>
          </a:bodyPr>
          <a:lstStyle/>
          <a:p>
            <a:pPr algn="l" marL="0" indent="0" lvl="0">
              <a:lnSpc>
                <a:spcPts val="5167"/>
              </a:lnSpc>
              <a:spcBef>
                <a:spcPct val="0"/>
              </a:spcBef>
            </a:pPr>
            <a:r>
              <a:rPr lang="en-US" sz="4378">
                <a:solidFill>
                  <a:srgbClr val="000000"/>
                </a:solidFill>
                <a:latin typeface="RoxboroughCF Bold"/>
              </a:rPr>
              <a:t>Lead Time</a:t>
            </a:r>
          </a:p>
        </p:txBody>
      </p:sp>
      <p:grpSp>
        <p:nvGrpSpPr>
          <p:cNvPr name="Group 11" id="11"/>
          <p:cNvGrpSpPr/>
          <p:nvPr/>
        </p:nvGrpSpPr>
        <p:grpSpPr>
          <a:xfrm rot="0">
            <a:off x="9342355" y="1102146"/>
            <a:ext cx="8499505" cy="8762502"/>
            <a:chOff x="0" y="0"/>
            <a:chExt cx="10036295" cy="10346844"/>
          </a:xfrm>
        </p:grpSpPr>
        <p:sp>
          <p:nvSpPr>
            <p:cNvPr name="Freeform 12" id="12"/>
            <p:cNvSpPr/>
            <p:nvPr/>
          </p:nvSpPr>
          <p:spPr>
            <a:xfrm flipH="false" flipV="false" rot="0">
              <a:off x="57150" y="58420"/>
              <a:ext cx="9966444" cy="10275724"/>
            </a:xfrm>
            <a:custGeom>
              <a:avLst/>
              <a:gdLst/>
              <a:ahLst/>
              <a:cxnLst/>
              <a:rect r="r" b="b" t="t" l="l"/>
              <a:pathLst>
                <a:path h="10275724" w="9966444">
                  <a:moveTo>
                    <a:pt x="9881355" y="10245244"/>
                  </a:moveTo>
                  <a:lnTo>
                    <a:pt x="0" y="10245244"/>
                  </a:lnTo>
                  <a:cubicBezTo>
                    <a:pt x="5080" y="10263024"/>
                    <a:pt x="21590" y="10275724"/>
                    <a:pt x="40640" y="10275724"/>
                  </a:cubicBezTo>
                  <a:lnTo>
                    <a:pt x="9923265" y="10275724"/>
                  </a:lnTo>
                  <a:cubicBezTo>
                    <a:pt x="9947394" y="10275724"/>
                    <a:pt x="9966444" y="10256674"/>
                    <a:pt x="9966444" y="10232544"/>
                  </a:cubicBezTo>
                  <a:lnTo>
                    <a:pt x="9966444" y="40640"/>
                  </a:lnTo>
                  <a:cubicBezTo>
                    <a:pt x="9966444" y="21590"/>
                    <a:pt x="9953744" y="6350"/>
                    <a:pt x="9937235" y="0"/>
                  </a:cubicBezTo>
                  <a:lnTo>
                    <a:pt x="9937235" y="10189365"/>
                  </a:lnTo>
                  <a:cubicBezTo>
                    <a:pt x="9937235" y="10219844"/>
                    <a:pt x="9911835" y="10245244"/>
                    <a:pt x="9881355" y="10245244"/>
                  </a:cubicBezTo>
                  <a:close/>
                </a:path>
              </a:pathLst>
            </a:custGeom>
            <a:solidFill>
              <a:srgbClr val="000000"/>
            </a:solidFill>
          </p:spPr>
        </p:sp>
        <p:sp>
          <p:nvSpPr>
            <p:cNvPr name="Freeform 13" id="13"/>
            <p:cNvSpPr/>
            <p:nvPr/>
          </p:nvSpPr>
          <p:spPr>
            <a:xfrm flipH="false" flipV="false" rot="0">
              <a:off x="12700" y="12700"/>
              <a:ext cx="9968985" cy="10278264"/>
            </a:xfrm>
            <a:custGeom>
              <a:avLst/>
              <a:gdLst/>
              <a:ahLst/>
              <a:cxnLst/>
              <a:rect r="r" b="b" t="t" l="l"/>
              <a:pathLst>
                <a:path h="10278264" w="9968985">
                  <a:moveTo>
                    <a:pt x="43180" y="10278264"/>
                  </a:moveTo>
                  <a:lnTo>
                    <a:pt x="9925805" y="10278264"/>
                  </a:lnTo>
                  <a:cubicBezTo>
                    <a:pt x="9949935" y="10278264"/>
                    <a:pt x="9968985" y="10259214"/>
                    <a:pt x="9968985" y="10235085"/>
                  </a:cubicBezTo>
                  <a:lnTo>
                    <a:pt x="9968985" y="43180"/>
                  </a:lnTo>
                  <a:cubicBezTo>
                    <a:pt x="9968985" y="19050"/>
                    <a:pt x="9949935" y="0"/>
                    <a:pt x="9925805" y="0"/>
                  </a:cubicBezTo>
                  <a:lnTo>
                    <a:pt x="43180" y="0"/>
                  </a:lnTo>
                  <a:cubicBezTo>
                    <a:pt x="19050" y="0"/>
                    <a:pt x="0" y="19050"/>
                    <a:pt x="0" y="43180"/>
                  </a:cubicBezTo>
                  <a:lnTo>
                    <a:pt x="0" y="10235085"/>
                  </a:lnTo>
                  <a:cubicBezTo>
                    <a:pt x="0" y="10259214"/>
                    <a:pt x="19050" y="10278264"/>
                    <a:pt x="43180" y="10278264"/>
                  </a:cubicBezTo>
                  <a:close/>
                </a:path>
              </a:pathLst>
            </a:custGeom>
            <a:solidFill>
              <a:srgbClr val="F8F8F8"/>
            </a:solidFill>
          </p:spPr>
        </p:sp>
        <p:sp>
          <p:nvSpPr>
            <p:cNvPr name="Freeform 14" id="14"/>
            <p:cNvSpPr/>
            <p:nvPr/>
          </p:nvSpPr>
          <p:spPr>
            <a:xfrm flipH="false" flipV="false" rot="0">
              <a:off x="0" y="0"/>
              <a:ext cx="10036294" cy="10346844"/>
            </a:xfrm>
            <a:custGeom>
              <a:avLst/>
              <a:gdLst/>
              <a:ahLst/>
              <a:cxnLst/>
              <a:rect r="r" b="b" t="t" l="l"/>
              <a:pathLst>
                <a:path h="10346844" w="10036294">
                  <a:moveTo>
                    <a:pt x="9993115" y="44450"/>
                  </a:moveTo>
                  <a:cubicBezTo>
                    <a:pt x="9988035" y="19050"/>
                    <a:pt x="9965175" y="0"/>
                    <a:pt x="9938504" y="0"/>
                  </a:cubicBezTo>
                  <a:lnTo>
                    <a:pt x="55880" y="0"/>
                  </a:lnTo>
                  <a:cubicBezTo>
                    <a:pt x="25400" y="0"/>
                    <a:pt x="0" y="25400"/>
                    <a:pt x="0" y="55880"/>
                  </a:cubicBezTo>
                  <a:lnTo>
                    <a:pt x="0" y="10247785"/>
                  </a:lnTo>
                  <a:cubicBezTo>
                    <a:pt x="0" y="10274454"/>
                    <a:pt x="17780" y="10296044"/>
                    <a:pt x="43180" y="10302394"/>
                  </a:cubicBezTo>
                  <a:cubicBezTo>
                    <a:pt x="48260" y="10327794"/>
                    <a:pt x="71120" y="10346844"/>
                    <a:pt x="97790" y="10346844"/>
                  </a:cubicBezTo>
                  <a:lnTo>
                    <a:pt x="9980415" y="10346844"/>
                  </a:lnTo>
                  <a:cubicBezTo>
                    <a:pt x="10010894" y="10346844"/>
                    <a:pt x="10036294" y="10321444"/>
                    <a:pt x="10036294" y="10290964"/>
                  </a:cubicBezTo>
                  <a:lnTo>
                    <a:pt x="10036294" y="99060"/>
                  </a:lnTo>
                  <a:cubicBezTo>
                    <a:pt x="10036294" y="72390"/>
                    <a:pt x="10018515" y="50800"/>
                    <a:pt x="9993115" y="44450"/>
                  </a:cubicBezTo>
                  <a:close/>
                  <a:moveTo>
                    <a:pt x="12700" y="10247785"/>
                  </a:moveTo>
                  <a:lnTo>
                    <a:pt x="12700" y="55880"/>
                  </a:lnTo>
                  <a:cubicBezTo>
                    <a:pt x="12700" y="31750"/>
                    <a:pt x="31750" y="12700"/>
                    <a:pt x="55880" y="12700"/>
                  </a:cubicBezTo>
                  <a:lnTo>
                    <a:pt x="9938505" y="12700"/>
                  </a:lnTo>
                  <a:cubicBezTo>
                    <a:pt x="9962635" y="12700"/>
                    <a:pt x="9981685" y="31750"/>
                    <a:pt x="9981685" y="55880"/>
                  </a:cubicBezTo>
                  <a:lnTo>
                    <a:pt x="9981685" y="10247785"/>
                  </a:lnTo>
                  <a:cubicBezTo>
                    <a:pt x="9981685" y="10271914"/>
                    <a:pt x="9962635" y="10290964"/>
                    <a:pt x="9938505" y="10290964"/>
                  </a:cubicBezTo>
                  <a:lnTo>
                    <a:pt x="55880" y="10290964"/>
                  </a:lnTo>
                  <a:cubicBezTo>
                    <a:pt x="31750" y="10290964"/>
                    <a:pt x="12700" y="10271914"/>
                    <a:pt x="12700" y="10247785"/>
                  </a:cubicBezTo>
                  <a:close/>
                  <a:moveTo>
                    <a:pt x="10023594" y="10290964"/>
                  </a:moveTo>
                  <a:cubicBezTo>
                    <a:pt x="10023594" y="10315094"/>
                    <a:pt x="10004544" y="10334144"/>
                    <a:pt x="9980415" y="10334144"/>
                  </a:cubicBezTo>
                  <a:lnTo>
                    <a:pt x="97790" y="10334144"/>
                  </a:lnTo>
                  <a:cubicBezTo>
                    <a:pt x="78740" y="10334144"/>
                    <a:pt x="62230" y="10321444"/>
                    <a:pt x="57150" y="10303664"/>
                  </a:cubicBezTo>
                  <a:lnTo>
                    <a:pt x="9938505" y="10303664"/>
                  </a:lnTo>
                  <a:cubicBezTo>
                    <a:pt x="9968985" y="10303664"/>
                    <a:pt x="9994385" y="10278264"/>
                    <a:pt x="9994385" y="10247785"/>
                  </a:cubicBezTo>
                  <a:lnTo>
                    <a:pt x="9994385" y="58420"/>
                  </a:lnTo>
                  <a:cubicBezTo>
                    <a:pt x="10010894" y="64770"/>
                    <a:pt x="10023594" y="80010"/>
                    <a:pt x="10023594" y="99060"/>
                  </a:cubicBezTo>
                  <a:lnTo>
                    <a:pt x="10023594" y="10290964"/>
                  </a:lnTo>
                  <a:close/>
                </a:path>
              </a:pathLst>
            </a:custGeom>
            <a:solidFill>
              <a:srgbClr val="000000"/>
            </a:solidFill>
          </p:spPr>
        </p:sp>
      </p:grpSp>
      <p:grpSp>
        <p:nvGrpSpPr>
          <p:cNvPr name="Group 15" id="15"/>
          <p:cNvGrpSpPr/>
          <p:nvPr/>
        </p:nvGrpSpPr>
        <p:grpSpPr>
          <a:xfrm rot="0">
            <a:off x="9342355" y="172067"/>
            <a:ext cx="8499505" cy="930079"/>
            <a:chOff x="0" y="0"/>
            <a:chExt cx="13274714" cy="1452617"/>
          </a:xfrm>
        </p:grpSpPr>
        <p:sp>
          <p:nvSpPr>
            <p:cNvPr name="Freeform 16" id="16"/>
            <p:cNvSpPr/>
            <p:nvPr/>
          </p:nvSpPr>
          <p:spPr>
            <a:xfrm flipH="false" flipV="false" rot="0">
              <a:off x="57150" y="58420"/>
              <a:ext cx="13204864" cy="1381497"/>
            </a:xfrm>
            <a:custGeom>
              <a:avLst/>
              <a:gdLst/>
              <a:ahLst/>
              <a:cxnLst/>
              <a:rect r="r" b="b" t="t" l="l"/>
              <a:pathLst>
                <a:path h="1381497" w="13204864">
                  <a:moveTo>
                    <a:pt x="13119774" y="1351017"/>
                  </a:moveTo>
                  <a:lnTo>
                    <a:pt x="0" y="1351017"/>
                  </a:lnTo>
                  <a:cubicBezTo>
                    <a:pt x="5080" y="1368797"/>
                    <a:pt x="21590" y="1381497"/>
                    <a:pt x="40640" y="1381497"/>
                  </a:cubicBezTo>
                  <a:lnTo>
                    <a:pt x="13161683" y="1381497"/>
                  </a:lnTo>
                  <a:cubicBezTo>
                    <a:pt x="13185814" y="1381497"/>
                    <a:pt x="13204864" y="1362447"/>
                    <a:pt x="13204864" y="1338317"/>
                  </a:cubicBezTo>
                  <a:lnTo>
                    <a:pt x="13204864" y="40640"/>
                  </a:lnTo>
                  <a:cubicBezTo>
                    <a:pt x="13204864" y="21590"/>
                    <a:pt x="13192164" y="6350"/>
                    <a:pt x="13175655" y="0"/>
                  </a:cubicBezTo>
                  <a:lnTo>
                    <a:pt x="13175655" y="1295137"/>
                  </a:lnTo>
                  <a:cubicBezTo>
                    <a:pt x="13175655" y="1325617"/>
                    <a:pt x="13150255" y="1351017"/>
                    <a:pt x="13119774" y="1351017"/>
                  </a:cubicBezTo>
                  <a:close/>
                </a:path>
              </a:pathLst>
            </a:custGeom>
            <a:solidFill>
              <a:srgbClr val="000000"/>
            </a:solidFill>
          </p:spPr>
        </p:sp>
        <p:sp>
          <p:nvSpPr>
            <p:cNvPr name="Freeform 17" id="17"/>
            <p:cNvSpPr/>
            <p:nvPr/>
          </p:nvSpPr>
          <p:spPr>
            <a:xfrm flipH="false" flipV="false" rot="0">
              <a:off x="12700" y="12700"/>
              <a:ext cx="13207405" cy="1384037"/>
            </a:xfrm>
            <a:custGeom>
              <a:avLst/>
              <a:gdLst/>
              <a:ahLst/>
              <a:cxnLst/>
              <a:rect r="r" b="b" t="t" l="l"/>
              <a:pathLst>
                <a:path h="1384037" w="13207405">
                  <a:moveTo>
                    <a:pt x="43180" y="1384037"/>
                  </a:moveTo>
                  <a:lnTo>
                    <a:pt x="13164224" y="1384037"/>
                  </a:lnTo>
                  <a:cubicBezTo>
                    <a:pt x="13188355" y="1384037"/>
                    <a:pt x="13207405" y="1364987"/>
                    <a:pt x="13207405" y="1340857"/>
                  </a:cubicBezTo>
                  <a:lnTo>
                    <a:pt x="13207405" y="43180"/>
                  </a:lnTo>
                  <a:cubicBezTo>
                    <a:pt x="13207405" y="19050"/>
                    <a:pt x="13188355" y="0"/>
                    <a:pt x="13164224" y="0"/>
                  </a:cubicBezTo>
                  <a:lnTo>
                    <a:pt x="43180" y="0"/>
                  </a:lnTo>
                  <a:cubicBezTo>
                    <a:pt x="19050" y="0"/>
                    <a:pt x="0" y="19050"/>
                    <a:pt x="0" y="43180"/>
                  </a:cubicBezTo>
                  <a:lnTo>
                    <a:pt x="0" y="1340857"/>
                  </a:lnTo>
                  <a:cubicBezTo>
                    <a:pt x="0" y="1364987"/>
                    <a:pt x="19050" y="1384037"/>
                    <a:pt x="43180" y="1384037"/>
                  </a:cubicBezTo>
                  <a:close/>
                </a:path>
              </a:pathLst>
            </a:custGeom>
            <a:solidFill>
              <a:srgbClr val="F8F8F8"/>
            </a:solidFill>
          </p:spPr>
        </p:sp>
        <p:sp>
          <p:nvSpPr>
            <p:cNvPr name="Freeform 18" id="18"/>
            <p:cNvSpPr/>
            <p:nvPr/>
          </p:nvSpPr>
          <p:spPr>
            <a:xfrm flipH="false" flipV="false" rot="0">
              <a:off x="0" y="0"/>
              <a:ext cx="13274714" cy="1452617"/>
            </a:xfrm>
            <a:custGeom>
              <a:avLst/>
              <a:gdLst/>
              <a:ahLst/>
              <a:cxnLst/>
              <a:rect r="r" b="b" t="t" l="l"/>
              <a:pathLst>
                <a:path h="1452617" w="13274714">
                  <a:moveTo>
                    <a:pt x="13231533" y="44450"/>
                  </a:moveTo>
                  <a:cubicBezTo>
                    <a:pt x="13226455" y="19050"/>
                    <a:pt x="13203594" y="0"/>
                    <a:pt x="13176924" y="0"/>
                  </a:cubicBezTo>
                  <a:lnTo>
                    <a:pt x="55880" y="0"/>
                  </a:lnTo>
                  <a:cubicBezTo>
                    <a:pt x="25400" y="0"/>
                    <a:pt x="0" y="25400"/>
                    <a:pt x="0" y="55880"/>
                  </a:cubicBezTo>
                  <a:lnTo>
                    <a:pt x="0" y="1353557"/>
                  </a:lnTo>
                  <a:cubicBezTo>
                    <a:pt x="0" y="1380227"/>
                    <a:pt x="17780" y="1401817"/>
                    <a:pt x="43180" y="1408167"/>
                  </a:cubicBezTo>
                  <a:cubicBezTo>
                    <a:pt x="48260" y="1433567"/>
                    <a:pt x="71120" y="1452617"/>
                    <a:pt x="97790" y="1452617"/>
                  </a:cubicBezTo>
                  <a:lnTo>
                    <a:pt x="13218833" y="1452617"/>
                  </a:lnTo>
                  <a:cubicBezTo>
                    <a:pt x="13249314" y="1452617"/>
                    <a:pt x="13274714" y="1427217"/>
                    <a:pt x="13274714" y="1396737"/>
                  </a:cubicBezTo>
                  <a:lnTo>
                    <a:pt x="13274714" y="99060"/>
                  </a:lnTo>
                  <a:cubicBezTo>
                    <a:pt x="13274714" y="72390"/>
                    <a:pt x="13256933" y="50800"/>
                    <a:pt x="13231533" y="44450"/>
                  </a:cubicBezTo>
                  <a:close/>
                  <a:moveTo>
                    <a:pt x="12700" y="1353557"/>
                  </a:moveTo>
                  <a:lnTo>
                    <a:pt x="12700" y="55880"/>
                  </a:lnTo>
                  <a:cubicBezTo>
                    <a:pt x="12700" y="31750"/>
                    <a:pt x="31750" y="12700"/>
                    <a:pt x="55880" y="12700"/>
                  </a:cubicBezTo>
                  <a:lnTo>
                    <a:pt x="13176924" y="12700"/>
                  </a:lnTo>
                  <a:cubicBezTo>
                    <a:pt x="13201055" y="12700"/>
                    <a:pt x="13220105" y="31750"/>
                    <a:pt x="13220105" y="55880"/>
                  </a:cubicBezTo>
                  <a:lnTo>
                    <a:pt x="13220105" y="1353557"/>
                  </a:lnTo>
                  <a:cubicBezTo>
                    <a:pt x="13220105" y="1377687"/>
                    <a:pt x="13201055" y="1396737"/>
                    <a:pt x="13176924" y="1396737"/>
                  </a:cubicBezTo>
                  <a:lnTo>
                    <a:pt x="55880" y="1396737"/>
                  </a:lnTo>
                  <a:cubicBezTo>
                    <a:pt x="31750" y="1396737"/>
                    <a:pt x="12700" y="1377687"/>
                    <a:pt x="12700" y="1353557"/>
                  </a:cubicBezTo>
                  <a:close/>
                  <a:moveTo>
                    <a:pt x="13262014" y="1396737"/>
                  </a:moveTo>
                  <a:cubicBezTo>
                    <a:pt x="13262014" y="1420867"/>
                    <a:pt x="13242964" y="1439917"/>
                    <a:pt x="13218833" y="1439917"/>
                  </a:cubicBezTo>
                  <a:lnTo>
                    <a:pt x="97790" y="1439917"/>
                  </a:lnTo>
                  <a:cubicBezTo>
                    <a:pt x="78740" y="1439917"/>
                    <a:pt x="62230" y="1427217"/>
                    <a:pt x="57150" y="1409437"/>
                  </a:cubicBezTo>
                  <a:lnTo>
                    <a:pt x="13176924" y="1409437"/>
                  </a:lnTo>
                  <a:cubicBezTo>
                    <a:pt x="13207405" y="1409437"/>
                    <a:pt x="13232805" y="1384037"/>
                    <a:pt x="13232805" y="1353557"/>
                  </a:cubicBezTo>
                  <a:lnTo>
                    <a:pt x="13232805" y="58420"/>
                  </a:lnTo>
                  <a:cubicBezTo>
                    <a:pt x="13249314" y="64770"/>
                    <a:pt x="13262014" y="80010"/>
                    <a:pt x="13262014" y="99060"/>
                  </a:cubicBezTo>
                  <a:lnTo>
                    <a:pt x="13262014" y="1396737"/>
                  </a:lnTo>
                  <a:close/>
                </a:path>
              </a:pathLst>
            </a:custGeom>
            <a:solidFill>
              <a:srgbClr val="000000"/>
            </a:solidFill>
          </p:spPr>
        </p:sp>
      </p:grpSp>
      <p:sp>
        <p:nvSpPr>
          <p:cNvPr name="TextBox 19" id="19"/>
          <p:cNvSpPr txBox="true"/>
          <p:nvPr/>
        </p:nvSpPr>
        <p:spPr>
          <a:xfrm rot="0">
            <a:off x="10277025" y="258587"/>
            <a:ext cx="4744621" cy="658495"/>
          </a:xfrm>
          <a:prstGeom prst="rect">
            <a:avLst/>
          </a:prstGeom>
        </p:spPr>
        <p:txBody>
          <a:bodyPr anchor="t" rtlCol="false" tIns="0" lIns="0" bIns="0" rIns="0">
            <a:spAutoFit/>
          </a:bodyPr>
          <a:lstStyle/>
          <a:p>
            <a:pPr algn="l" marL="0" indent="0" lvl="0">
              <a:lnSpc>
                <a:spcPts val="5167"/>
              </a:lnSpc>
              <a:spcBef>
                <a:spcPct val="0"/>
              </a:spcBef>
            </a:pPr>
            <a:r>
              <a:rPr lang="en-US" sz="4378">
                <a:solidFill>
                  <a:srgbClr val="000000"/>
                </a:solidFill>
                <a:latin typeface="RoxboroughCF Bold"/>
              </a:rPr>
              <a:t>Cycle Time</a:t>
            </a:r>
          </a:p>
        </p:txBody>
      </p:sp>
      <p:sp>
        <p:nvSpPr>
          <p:cNvPr name="TextBox 20" id="20"/>
          <p:cNvSpPr txBox="true"/>
          <p:nvPr/>
        </p:nvSpPr>
        <p:spPr>
          <a:xfrm rot="0">
            <a:off x="492004" y="1828800"/>
            <a:ext cx="8248602" cy="74485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Open Sans Semi-Bold"/>
              </a:rPr>
              <a:t>Définition :</a:t>
            </a:r>
            <a:r>
              <a:rPr lang="en-US" sz="3000">
                <a:solidFill>
                  <a:srgbClr val="000000"/>
                </a:solidFill>
                <a:latin typeface="Open Sans"/>
              </a:rPr>
              <a:t> "Le temps écoulé entre la création d'une tâche et sa finalisation."</a:t>
            </a:r>
          </a:p>
          <a:p>
            <a:pPr marL="647702" indent="-323851" lvl="1">
              <a:lnSpc>
                <a:spcPts val="4200"/>
              </a:lnSpc>
              <a:buFont typeface="Arial"/>
              <a:buChar char="•"/>
            </a:pPr>
            <a:r>
              <a:rPr lang="en-US" sz="3000">
                <a:solidFill>
                  <a:srgbClr val="000000"/>
                </a:solidFill>
                <a:latin typeface="Open Sans Semi-Bold"/>
              </a:rPr>
              <a:t>Importance :</a:t>
            </a:r>
            <a:r>
              <a:rPr lang="en-US" sz="3000">
                <a:solidFill>
                  <a:srgbClr val="000000"/>
                </a:solidFill>
                <a:latin typeface="Open Sans"/>
              </a:rPr>
              <a:t> "Cet indicateur nous donne une idée du temps total nécessaire pour accomplir une tâche depuis sa conception jusqu'à sa réalisation. Une augmentation du 'Lead Time' peut indiquer des goulets d'étranglement ou des inefficacités dans notre flux de travail."</a:t>
            </a:r>
          </a:p>
          <a:p>
            <a:pPr marL="647702" indent="-323851" lvl="1">
              <a:lnSpc>
                <a:spcPts val="4200"/>
              </a:lnSpc>
              <a:buFont typeface="Arial"/>
              <a:buChar char="•"/>
            </a:pPr>
            <a:r>
              <a:rPr lang="en-US" sz="3000">
                <a:solidFill>
                  <a:srgbClr val="000000"/>
                </a:solidFill>
                <a:latin typeface="Open Sans Semi-Bold"/>
              </a:rPr>
              <a:t>Exemple :</a:t>
            </a:r>
            <a:r>
              <a:rPr lang="en-US" sz="3000">
                <a:solidFill>
                  <a:srgbClr val="000000"/>
                </a:solidFill>
                <a:latin typeface="Open Sans"/>
              </a:rPr>
              <a:t> "Si une nouvelle fonctionnalité prend en moyenne 20 jours du début à la fin, alors notre 'Lead Time' moyen est de 20 jours."</a:t>
            </a:r>
          </a:p>
          <a:p>
            <a:pPr>
              <a:lnSpc>
                <a:spcPts val="4200"/>
              </a:lnSpc>
            </a:pPr>
          </a:p>
        </p:txBody>
      </p:sp>
      <p:sp>
        <p:nvSpPr>
          <p:cNvPr name="TextBox 21" id="21"/>
          <p:cNvSpPr txBox="true"/>
          <p:nvPr/>
        </p:nvSpPr>
        <p:spPr>
          <a:xfrm rot="0">
            <a:off x="9342355" y="1771650"/>
            <a:ext cx="8248602" cy="79819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Open Sans Semi-Bold"/>
              </a:rPr>
              <a:t>Définition :</a:t>
            </a:r>
            <a:r>
              <a:rPr lang="en-US" sz="3000">
                <a:solidFill>
                  <a:srgbClr val="000000"/>
                </a:solidFill>
                <a:latin typeface="Open Sans"/>
              </a:rPr>
              <a:t> "Le temps écoulé entre le début réel d'une tâche (lorsqu'elle est déplacée vers 'En Développement') et sa conclusion (lorsqu'elle est marquée comme 'Fait')."</a:t>
            </a:r>
          </a:p>
          <a:p>
            <a:pPr marL="647702" indent="-323851" lvl="1">
              <a:lnSpc>
                <a:spcPts val="4200"/>
              </a:lnSpc>
              <a:buFont typeface="Arial"/>
              <a:buChar char="•"/>
            </a:pPr>
            <a:r>
              <a:rPr lang="en-US" sz="3000">
                <a:solidFill>
                  <a:srgbClr val="000000"/>
                </a:solidFill>
                <a:latin typeface="Open Sans Semi-Bold"/>
              </a:rPr>
              <a:t>Importance :</a:t>
            </a:r>
            <a:r>
              <a:rPr lang="en-US" sz="3000">
                <a:solidFill>
                  <a:srgbClr val="000000"/>
                </a:solidFill>
                <a:latin typeface="Open Sans"/>
              </a:rPr>
              <a:t> "Il mesure la rapidité avec laquelle nous pouvons livrer une tâche une fois que nous avons commencé à y travailler. Il est essentiel pour évaluer notre efficacité opérationnelle."</a:t>
            </a:r>
          </a:p>
          <a:p>
            <a:pPr marL="647702" indent="-323851" lvl="1">
              <a:lnSpc>
                <a:spcPts val="4200"/>
              </a:lnSpc>
              <a:buFont typeface="Arial"/>
              <a:buChar char="•"/>
            </a:pPr>
            <a:r>
              <a:rPr lang="en-US" sz="3000">
                <a:solidFill>
                  <a:srgbClr val="000000"/>
                </a:solidFill>
                <a:latin typeface="Open Sans Semi-Bold"/>
              </a:rPr>
              <a:t>Exemple :</a:t>
            </a:r>
            <a:r>
              <a:rPr lang="en-US" sz="3000">
                <a:solidFill>
                  <a:srgbClr val="000000"/>
                </a:solidFill>
                <a:latin typeface="Open Sans"/>
              </a:rPr>
              <a:t> "Si, une fois qu'une tâche est commencée, elle est complétée en 5 jours en moyenne, alors notre 'Cycle Time' moyen est de 5 jours."</a:t>
            </a:r>
          </a:p>
          <a:p>
            <a:pPr>
              <a:lnSpc>
                <a:spcPts val="4200"/>
              </a:lnSpc>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492004" y="1102146"/>
            <a:ext cx="8651996" cy="8762502"/>
            <a:chOff x="0" y="0"/>
            <a:chExt cx="10216358" cy="10346844"/>
          </a:xfrm>
        </p:grpSpPr>
        <p:sp>
          <p:nvSpPr>
            <p:cNvPr name="Freeform 3" id="3"/>
            <p:cNvSpPr/>
            <p:nvPr/>
          </p:nvSpPr>
          <p:spPr>
            <a:xfrm flipH="false" flipV="false" rot="0">
              <a:off x="57150" y="58420"/>
              <a:ext cx="10146508" cy="10275724"/>
            </a:xfrm>
            <a:custGeom>
              <a:avLst/>
              <a:gdLst/>
              <a:ahLst/>
              <a:cxnLst/>
              <a:rect r="r" b="b" t="t" l="l"/>
              <a:pathLst>
                <a:path h="10275724" w="10146508">
                  <a:moveTo>
                    <a:pt x="10061418" y="10245244"/>
                  </a:moveTo>
                  <a:lnTo>
                    <a:pt x="0" y="10245244"/>
                  </a:lnTo>
                  <a:cubicBezTo>
                    <a:pt x="5080" y="10263024"/>
                    <a:pt x="21590" y="10275724"/>
                    <a:pt x="40640" y="10275724"/>
                  </a:cubicBezTo>
                  <a:lnTo>
                    <a:pt x="10103328" y="10275724"/>
                  </a:lnTo>
                  <a:cubicBezTo>
                    <a:pt x="10127458" y="10275724"/>
                    <a:pt x="10146508" y="10256674"/>
                    <a:pt x="10146508" y="10232544"/>
                  </a:cubicBezTo>
                  <a:lnTo>
                    <a:pt x="10146508" y="40640"/>
                  </a:lnTo>
                  <a:cubicBezTo>
                    <a:pt x="10146508" y="21590"/>
                    <a:pt x="10133808" y="6350"/>
                    <a:pt x="10117298" y="0"/>
                  </a:cubicBezTo>
                  <a:lnTo>
                    <a:pt x="10117298" y="10189365"/>
                  </a:lnTo>
                  <a:cubicBezTo>
                    <a:pt x="10117298" y="10219844"/>
                    <a:pt x="10091898" y="10245244"/>
                    <a:pt x="10061418" y="10245244"/>
                  </a:cubicBezTo>
                  <a:close/>
                </a:path>
              </a:pathLst>
            </a:custGeom>
            <a:solidFill>
              <a:srgbClr val="000000"/>
            </a:solidFill>
          </p:spPr>
        </p:sp>
        <p:sp>
          <p:nvSpPr>
            <p:cNvPr name="Freeform 4" id="4"/>
            <p:cNvSpPr/>
            <p:nvPr/>
          </p:nvSpPr>
          <p:spPr>
            <a:xfrm flipH="false" flipV="false" rot="0">
              <a:off x="12700" y="12700"/>
              <a:ext cx="10149048" cy="10278264"/>
            </a:xfrm>
            <a:custGeom>
              <a:avLst/>
              <a:gdLst/>
              <a:ahLst/>
              <a:cxnLst/>
              <a:rect r="r" b="b" t="t" l="l"/>
              <a:pathLst>
                <a:path h="10278264" w="10149048">
                  <a:moveTo>
                    <a:pt x="43180" y="10278264"/>
                  </a:moveTo>
                  <a:lnTo>
                    <a:pt x="10105868" y="10278264"/>
                  </a:lnTo>
                  <a:cubicBezTo>
                    <a:pt x="10129998" y="10278264"/>
                    <a:pt x="10149048" y="10259214"/>
                    <a:pt x="10149048" y="10235085"/>
                  </a:cubicBezTo>
                  <a:lnTo>
                    <a:pt x="10149048" y="43180"/>
                  </a:lnTo>
                  <a:cubicBezTo>
                    <a:pt x="10149048" y="19050"/>
                    <a:pt x="10129998" y="0"/>
                    <a:pt x="10105868" y="0"/>
                  </a:cubicBezTo>
                  <a:lnTo>
                    <a:pt x="43180" y="0"/>
                  </a:lnTo>
                  <a:cubicBezTo>
                    <a:pt x="19050" y="0"/>
                    <a:pt x="0" y="19050"/>
                    <a:pt x="0" y="43180"/>
                  </a:cubicBezTo>
                  <a:lnTo>
                    <a:pt x="0" y="10235085"/>
                  </a:lnTo>
                  <a:cubicBezTo>
                    <a:pt x="0" y="10259214"/>
                    <a:pt x="19050" y="10278264"/>
                    <a:pt x="43180" y="10278264"/>
                  </a:cubicBezTo>
                  <a:close/>
                </a:path>
              </a:pathLst>
            </a:custGeom>
            <a:solidFill>
              <a:srgbClr val="F8F8F8"/>
            </a:solidFill>
          </p:spPr>
        </p:sp>
        <p:sp>
          <p:nvSpPr>
            <p:cNvPr name="Freeform 5" id="5"/>
            <p:cNvSpPr/>
            <p:nvPr/>
          </p:nvSpPr>
          <p:spPr>
            <a:xfrm flipH="false" flipV="false" rot="0">
              <a:off x="0" y="0"/>
              <a:ext cx="10216358" cy="10346844"/>
            </a:xfrm>
            <a:custGeom>
              <a:avLst/>
              <a:gdLst/>
              <a:ahLst/>
              <a:cxnLst/>
              <a:rect r="r" b="b" t="t" l="l"/>
              <a:pathLst>
                <a:path h="10346844" w="10216358">
                  <a:moveTo>
                    <a:pt x="10173177" y="44450"/>
                  </a:moveTo>
                  <a:cubicBezTo>
                    <a:pt x="10168098" y="19050"/>
                    <a:pt x="10145238" y="0"/>
                    <a:pt x="10118568" y="0"/>
                  </a:cubicBezTo>
                  <a:lnTo>
                    <a:pt x="55880" y="0"/>
                  </a:lnTo>
                  <a:cubicBezTo>
                    <a:pt x="25400" y="0"/>
                    <a:pt x="0" y="25400"/>
                    <a:pt x="0" y="55880"/>
                  </a:cubicBezTo>
                  <a:lnTo>
                    <a:pt x="0" y="10247785"/>
                  </a:lnTo>
                  <a:cubicBezTo>
                    <a:pt x="0" y="10274454"/>
                    <a:pt x="17780" y="10296044"/>
                    <a:pt x="43180" y="10302394"/>
                  </a:cubicBezTo>
                  <a:cubicBezTo>
                    <a:pt x="48260" y="10327794"/>
                    <a:pt x="71120" y="10346844"/>
                    <a:pt x="97790" y="10346844"/>
                  </a:cubicBezTo>
                  <a:lnTo>
                    <a:pt x="10160478" y="10346844"/>
                  </a:lnTo>
                  <a:cubicBezTo>
                    <a:pt x="10190958" y="10346844"/>
                    <a:pt x="10216358" y="10321444"/>
                    <a:pt x="10216358" y="10290964"/>
                  </a:cubicBezTo>
                  <a:lnTo>
                    <a:pt x="10216358" y="99060"/>
                  </a:lnTo>
                  <a:cubicBezTo>
                    <a:pt x="10216358" y="72390"/>
                    <a:pt x="10198577" y="50800"/>
                    <a:pt x="10173177" y="44450"/>
                  </a:cubicBezTo>
                  <a:close/>
                  <a:moveTo>
                    <a:pt x="12700" y="10247785"/>
                  </a:moveTo>
                  <a:lnTo>
                    <a:pt x="12700" y="55880"/>
                  </a:lnTo>
                  <a:cubicBezTo>
                    <a:pt x="12700" y="31750"/>
                    <a:pt x="31750" y="12700"/>
                    <a:pt x="55880" y="12700"/>
                  </a:cubicBezTo>
                  <a:lnTo>
                    <a:pt x="10118568" y="12700"/>
                  </a:lnTo>
                  <a:cubicBezTo>
                    <a:pt x="10142698" y="12700"/>
                    <a:pt x="10161748" y="31750"/>
                    <a:pt x="10161748" y="55880"/>
                  </a:cubicBezTo>
                  <a:lnTo>
                    <a:pt x="10161748" y="10247785"/>
                  </a:lnTo>
                  <a:cubicBezTo>
                    <a:pt x="10161748" y="10271914"/>
                    <a:pt x="10142698" y="10290964"/>
                    <a:pt x="10118568" y="10290964"/>
                  </a:cubicBezTo>
                  <a:lnTo>
                    <a:pt x="55880" y="10290964"/>
                  </a:lnTo>
                  <a:cubicBezTo>
                    <a:pt x="31750" y="10290964"/>
                    <a:pt x="12700" y="10271914"/>
                    <a:pt x="12700" y="10247785"/>
                  </a:cubicBezTo>
                  <a:close/>
                  <a:moveTo>
                    <a:pt x="10203658" y="10290964"/>
                  </a:moveTo>
                  <a:cubicBezTo>
                    <a:pt x="10203658" y="10315094"/>
                    <a:pt x="10184608" y="10334144"/>
                    <a:pt x="10160478" y="10334144"/>
                  </a:cubicBezTo>
                  <a:lnTo>
                    <a:pt x="97790" y="10334144"/>
                  </a:lnTo>
                  <a:cubicBezTo>
                    <a:pt x="78740" y="10334144"/>
                    <a:pt x="62230" y="10321444"/>
                    <a:pt x="57150" y="10303664"/>
                  </a:cubicBezTo>
                  <a:lnTo>
                    <a:pt x="10118568" y="10303664"/>
                  </a:lnTo>
                  <a:cubicBezTo>
                    <a:pt x="10149048" y="10303664"/>
                    <a:pt x="10174448" y="10278264"/>
                    <a:pt x="10174448" y="10247785"/>
                  </a:cubicBezTo>
                  <a:lnTo>
                    <a:pt x="10174448" y="58420"/>
                  </a:lnTo>
                  <a:cubicBezTo>
                    <a:pt x="10190958" y="64770"/>
                    <a:pt x="10203658" y="80010"/>
                    <a:pt x="10203658" y="99060"/>
                  </a:cubicBezTo>
                  <a:lnTo>
                    <a:pt x="10203658" y="10290964"/>
                  </a:lnTo>
                  <a:close/>
                </a:path>
              </a:pathLst>
            </a:custGeom>
            <a:solidFill>
              <a:srgbClr val="000000"/>
            </a:solidFill>
          </p:spPr>
        </p:sp>
      </p:grpSp>
      <p:grpSp>
        <p:nvGrpSpPr>
          <p:cNvPr name="Group 6" id="6"/>
          <p:cNvGrpSpPr/>
          <p:nvPr/>
        </p:nvGrpSpPr>
        <p:grpSpPr>
          <a:xfrm rot="0">
            <a:off x="492004" y="172067"/>
            <a:ext cx="8651996" cy="930079"/>
            <a:chOff x="0" y="0"/>
            <a:chExt cx="13512878" cy="1452617"/>
          </a:xfrm>
        </p:grpSpPr>
        <p:sp>
          <p:nvSpPr>
            <p:cNvPr name="Freeform 7" id="7"/>
            <p:cNvSpPr/>
            <p:nvPr/>
          </p:nvSpPr>
          <p:spPr>
            <a:xfrm flipH="false" flipV="false" rot="0">
              <a:off x="57150" y="58420"/>
              <a:ext cx="13443028" cy="1381497"/>
            </a:xfrm>
            <a:custGeom>
              <a:avLst/>
              <a:gdLst/>
              <a:ahLst/>
              <a:cxnLst/>
              <a:rect r="r" b="b" t="t" l="l"/>
              <a:pathLst>
                <a:path h="1381497" w="13443028">
                  <a:moveTo>
                    <a:pt x="13357938" y="1351017"/>
                  </a:moveTo>
                  <a:lnTo>
                    <a:pt x="0" y="1351017"/>
                  </a:lnTo>
                  <a:cubicBezTo>
                    <a:pt x="5080" y="1368797"/>
                    <a:pt x="21590" y="1381497"/>
                    <a:pt x="40640" y="1381497"/>
                  </a:cubicBezTo>
                  <a:lnTo>
                    <a:pt x="13399849" y="1381497"/>
                  </a:lnTo>
                  <a:cubicBezTo>
                    <a:pt x="13423978" y="1381497"/>
                    <a:pt x="13443028" y="1362447"/>
                    <a:pt x="13443028" y="1338317"/>
                  </a:cubicBezTo>
                  <a:lnTo>
                    <a:pt x="13443028" y="40640"/>
                  </a:lnTo>
                  <a:cubicBezTo>
                    <a:pt x="13443028" y="21590"/>
                    <a:pt x="13430328" y="6350"/>
                    <a:pt x="13413818" y="0"/>
                  </a:cubicBezTo>
                  <a:lnTo>
                    <a:pt x="13413818" y="1295137"/>
                  </a:lnTo>
                  <a:cubicBezTo>
                    <a:pt x="13413818" y="1325617"/>
                    <a:pt x="13388418" y="1351017"/>
                    <a:pt x="13357938" y="1351017"/>
                  </a:cubicBezTo>
                  <a:close/>
                </a:path>
              </a:pathLst>
            </a:custGeom>
            <a:solidFill>
              <a:srgbClr val="000000"/>
            </a:solidFill>
          </p:spPr>
        </p:sp>
        <p:sp>
          <p:nvSpPr>
            <p:cNvPr name="Freeform 8" id="8"/>
            <p:cNvSpPr/>
            <p:nvPr/>
          </p:nvSpPr>
          <p:spPr>
            <a:xfrm flipH="false" flipV="false" rot="0">
              <a:off x="12700" y="12700"/>
              <a:ext cx="13445568" cy="1384037"/>
            </a:xfrm>
            <a:custGeom>
              <a:avLst/>
              <a:gdLst/>
              <a:ahLst/>
              <a:cxnLst/>
              <a:rect r="r" b="b" t="t" l="l"/>
              <a:pathLst>
                <a:path h="1384037" w="13445568">
                  <a:moveTo>
                    <a:pt x="43180" y="1384037"/>
                  </a:moveTo>
                  <a:lnTo>
                    <a:pt x="13402388" y="1384037"/>
                  </a:lnTo>
                  <a:cubicBezTo>
                    <a:pt x="13426518" y="1384037"/>
                    <a:pt x="13445568" y="1364987"/>
                    <a:pt x="13445568" y="1340857"/>
                  </a:cubicBezTo>
                  <a:lnTo>
                    <a:pt x="13445568" y="43180"/>
                  </a:lnTo>
                  <a:cubicBezTo>
                    <a:pt x="13445568" y="19050"/>
                    <a:pt x="13426518" y="0"/>
                    <a:pt x="13402388" y="0"/>
                  </a:cubicBezTo>
                  <a:lnTo>
                    <a:pt x="43180" y="0"/>
                  </a:lnTo>
                  <a:cubicBezTo>
                    <a:pt x="19050" y="0"/>
                    <a:pt x="0" y="19050"/>
                    <a:pt x="0" y="43180"/>
                  </a:cubicBezTo>
                  <a:lnTo>
                    <a:pt x="0" y="1340857"/>
                  </a:lnTo>
                  <a:cubicBezTo>
                    <a:pt x="0" y="1364987"/>
                    <a:pt x="19050" y="1384037"/>
                    <a:pt x="43180" y="1384037"/>
                  </a:cubicBezTo>
                  <a:close/>
                </a:path>
              </a:pathLst>
            </a:custGeom>
            <a:solidFill>
              <a:srgbClr val="F8F8F8"/>
            </a:solidFill>
          </p:spPr>
        </p:sp>
        <p:sp>
          <p:nvSpPr>
            <p:cNvPr name="Freeform 9" id="9"/>
            <p:cNvSpPr/>
            <p:nvPr/>
          </p:nvSpPr>
          <p:spPr>
            <a:xfrm flipH="false" flipV="false" rot="0">
              <a:off x="0" y="0"/>
              <a:ext cx="13512878" cy="1452617"/>
            </a:xfrm>
            <a:custGeom>
              <a:avLst/>
              <a:gdLst/>
              <a:ahLst/>
              <a:cxnLst/>
              <a:rect r="r" b="b" t="t" l="l"/>
              <a:pathLst>
                <a:path h="1452617" w="13512878">
                  <a:moveTo>
                    <a:pt x="13469699" y="44450"/>
                  </a:moveTo>
                  <a:cubicBezTo>
                    <a:pt x="13464618" y="19050"/>
                    <a:pt x="13441758" y="0"/>
                    <a:pt x="13415088" y="0"/>
                  </a:cubicBezTo>
                  <a:lnTo>
                    <a:pt x="55880" y="0"/>
                  </a:lnTo>
                  <a:cubicBezTo>
                    <a:pt x="25400" y="0"/>
                    <a:pt x="0" y="25400"/>
                    <a:pt x="0" y="55880"/>
                  </a:cubicBezTo>
                  <a:lnTo>
                    <a:pt x="0" y="1353557"/>
                  </a:lnTo>
                  <a:cubicBezTo>
                    <a:pt x="0" y="1380227"/>
                    <a:pt x="17780" y="1401817"/>
                    <a:pt x="43180" y="1408167"/>
                  </a:cubicBezTo>
                  <a:cubicBezTo>
                    <a:pt x="48260" y="1433567"/>
                    <a:pt x="71120" y="1452617"/>
                    <a:pt x="97790" y="1452617"/>
                  </a:cubicBezTo>
                  <a:lnTo>
                    <a:pt x="13456999" y="1452617"/>
                  </a:lnTo>
                  <a:cubicBezTo>
                    <a:pt x="13487478" y="1452617"/>
                    <a:pt x="13512878" y="1427217"/>
                    <a:pt x="13512878" y="1396737"/>
                  </a:cubicBezTo>
                  <a:lnTo>
                    <a:pt x="13512878" y="99060"/>
                  </a:lnTo>
                  <a:cubicBezTo>
                    <a:pt x="13512878" y="72390"/>
                    <a:pt x="13495099" y="50800"/>
                    <a:pt x="13469699" y="44450"/>
                  </a:cubicBezTo>
                  <a:close/>
                  <a:moveTo>
                    <a:pt x="12700" y="1353557"/>
                  </a:moveTo>
                  <a:lnTo>
                    <a:pt x="12700" y="55880"/>
                  </a:lnTo>
                  <a:cubicBezTo>
                    <a:pt x="12700" y="31750"/>
                    <a:pt x="31750" y="12700"/>
                    <a:pt x="55880" y="12700"/>
                  </a:cubicBezTo>
                  <a:lnTo>
                    <a:pt x="13415088" y="12700"/>
                  </a:lnTo>
                  <a:cubicBezTo>
                    <a:pt x="13439218" y="12700"/>
                    <a:pt x="13458268" y="31750"/>
                    <a:pt x="13458268" y="55880"/>
                  </a:cubicBezTo>
                  <a:lnTo>
                    <a:pt x="13458268" y="1353557"/>
                  </a:lnTo>
                  <a:cubicBezTo>
                    <a:pt x="13458268" y="1377687"/>
                    <a:pt x="13439218" y="1396737"/>
                    <a:pt x="13415088" y="1396737"/>
                  </a:cubicBezTo>
                  <a:lnTo>
                    <a:pt x="55880" y="1396737"/>
                  </a:lnTo>
                  <a:cubicBezTo>
                    <a:pt x="31750" y="1396737"/>
                    <a:pt x="12700" y="1377687"/>
                    <a:pt x="12700" y="1353557"/>
                  </a:cubicBezTo>
                  <a:close/>
                  <a:moveTo>
                    <a:pt x="13500178" y="1396737"/>
                  </a:moveTo>
                  <a:cubicBezTo>
                    <a:pt x="13500178" y="1420867"/>
                    <a:pt x="13481128" y="1439917"/>
                    <a:pt x="13456999" y="1439917"/>
                  </a:cubicBezTo>
                  <a:lnTo>
                    <a:pt x="97790" y="1439917"/>
                  </a:lnTo>
                  <a:cubicBezTo>
                    <a:pt x="78740" y="1439917"/>
                    <a:pt x="62230" y="1427217"/>
                    <a:pt x="57150" y="1409437"/>
                  </a:cubicBezTo>
                  <a:lnTo>
                    <a:pt x="13415088" y="1409437"/>
                  </a:lnTo>
                  <a:cubicBezTo>
                    <a:pt x="13445568" y="1409437"/>
                    <a:pt x="13470968" y="1384037"/>
                    <a:pt x="13470968" y="1353557"/>
                  </a:cubicBezTo>
                  <a:lnTo>
                    <a:pt x="13470968" y="58420"/>
                  </a:lnTo>
                  <a:cubicBezTo>
                    <a:pt x="13487478" y="64770"/>
                    <a:pt x="13500178" y="80010"/>
                    <a:pt x="13500178" y="99060"/>
                  </a:cubicBezTo>
                  <a:lnTo>
                    <a:pt x="13500178" y="1396737"/>
                  </a:lnTo>
                  <a:close/>
                </a:path>
              </a:pathLst>
            </a:custGeom>
            <a:solidFill>
              <a:srgbClr val="000000"/>
            </a:solidFill>
          </p:spPr>
        </p:sp>
      </p:grpSp>
      <p:sp>
        <p:nvSpPr>
          <p:cNvPr name="TextBox 10" id="10"/>
          <p:cNvSpPr txBox="true"/>
          <p:nvPr/>
        </p:nvSpPr>
        <p:spPr>
          <a:xfrm rot="0">
            <a:off x="1426674" y="258587"/>
            <a:ext cx="4744621" cy="658495"/>
          </a:xfrm>
          <a:prstGeom prst="rect">
            <a:avLst/>
          </a:prstGeom>
        </p:spPr>
        <p:txBody>
          <a:bodyPr anchor="t" rtlCol="false" tIns="0" lIns="0" bIns="0" rIns="0">
            <a:spAutoFit/>
          </a:bodyPr>
          <a:lstStyle/>
          <a:p>
            <a:pPr algn="l" marL="0" indent="0" lvl="0">
              <a:lnSpc>
                <a:spcPts val="5167"/>
              </a:lnSpc>
              <a:spcBef>
                <a:spcPct val="0"/>
              </a:spcBef>
            </a:pPr>
            <a:r>
              <a:rPr lang="en-US" sz="4378">
                <a:solidFill>
                  <a:srgbClr val="000000"/>
                </a:solidFill>
                <a:latin typeface="RoxboroughCF Bold"/>
              </a:rPr>
              <a:t>Taux de Bugs</a:t>
            </a:r>
          </a:p>
        </p:txBody>
      </p:sp>
      <p:grpSp>
        <p:nvGrpSpPr>
          <p:cNvPr name="Group 11" id="11"/>
          <p:cNvGrpSpPr/>
          <p:nvPr/>
        </p:nvGrpSpPr>
        <p:grpSpPr>
          <a:xfrm rot="0">
            <a:off x="9342355" y="1102146"/>
            <a:ext cx="8499505" cy="8762502"/>
            <a:chOff x="0" y="0"/>
            <a:chExt cx="10036295" cy="10346844"/>
          </a:xfrm>
        </p:grpSpPr>
        <p:sp>
          <p:nvSpPr>
            <p:cNvPr name="Freeform 12" id="12"/>
            <p:cNvSpPr/>
            <p:nvPr/>
          </p:nvSpPr>
          <p:spPr>
            <a:xfrm flipH="false" flipV="false" rot="0">
              <a:off x="57150" y="58420"/>
              <a:ext cx="9966444" cy="10275724"/>
            </a:xfrm>
            <a:custGeom>
              <a:avLst/>
              <a:gdLst/>
              <a:ahLst/>
              <a:cxnLst/>
              <a:rect r="r" b="b" t="t" l="l"/>
              <a:pathLst>
                <a:path h="10275724" w="9966444">
                  <a:moveTo>
                    <a:pt x="9881355" y="10245244"/>
                  </a:moveTo>
                  <a:lnTo>
                    <a:pt x="0" y="10245244"/>
                  </a:lnTo>
                  <a:cubicBezTo>
                    <a:pt x="5080" y="10263024"/>
                    <a:pt x="21590" y="10275724"/>
                    <a:pt x="40640" y="10275724"/>
                  </a:cubicBezTo>
                  <a:lnTo>
                    <a:pt x="9923265" y="10275724"/>
                  </a:lnTo>
                  <a:cubicBezTo>
                    <a:pt x="9947394" y="10275724"/>
                    <a:pt x="9966444" y="10256674"/>
                    <a:pt x="9966444" y="10232544"/>
                  </a:cubicBezTo>
                  <a:lnTo>
                    <a:pt x="9966444" y="40640"/>
                  </a:lnTo>
                  <a:cubicBezTo>
                    <a:pt x="9966444" y="21590"/>
                    <a:pt x="9953744" y="6350"/>
                    <a:pt x="9937235" y="0"/>
                  </a:cubicBezTo>
                  <a:lnTo>
                    <a:pt x="9937235" y="10189365"/>
                  </a:lnTo>
                  <a:cubicBezTo>
                    <a:pt x="9937235" y="10219844"/>
                    <a:pt x="9911835" y="10245244"/>
                    <a:pt x="9881355" y="10245244"/>
                  </a:cubicBezTo>
                  <a:close/>
                </a:path>
              </a:pathLst>
            </a:custGeom>
            <a:solidFill>
              <a:srgbClr val="000000"/>
            </a:solidFill>
          </p:spPr>
        </p:sp>
        <p:sp>
          <p:nvSpPr>
            <p:cNvPr name="Freeform 13" id="13"/>
            <p:cNvSpPr/>
            <p:nvPr/>
          </p:nvSpPr>
          <p:spPr>
            <a:xfrm flipH="false" flipV="false" rot="0">
              <a:off x="12700" y="12700"/>
              <a:ext cx="9968985" cy="10278264"/>
            </a:xfrm>
            <a:custGeom>
              <a:avLst/>
              <a:gdLst/>
              <a:ahLst/>
              <a:cxnLst/>
              <a:rect r="r" b="b" t="t" l="l"/>
              <a:pathLst>
                <a:path h="10278264" w="9968985">
                  <a:moveTo>
                    <a:pt x="43180" y="10278264"/>
                  </a:moveTo>
                  <a:lnTo>
                    <a:pt x="9925805" y="10278264"/>
                  </a:lnTo>
                  <a:cubicBezTo>
                    <a:pt x="9949935" y="10278264"/>
                    <a:pt x="9968985" y="10259214"/>
                    <a:pt x="9968985" y="10235085"/>
                  </a:cubicBezTo>
                  <a:lnTo>
                    <a:pt x="9968985" y="43180"/>
                  </a:lnTo>
                  <a:cubicBezTo>
                    <a:pt x="9968985" y="19050"/>
                    <a:pt x="9949935" y="0"/>
                    <a:pt x="9925805" y="0"/>
                  </a:cubicBezTo>
                  <a:lnTo>
                    <a:pt x="43180" y="0"/>
                  </a:lnTo>
                  <a:cubicBezTo>
                    <a:pt x="19050" y="0"/>
                    <a:pt x="0" y="19050"/>
                    <a:pt x="0" y="43180"/>
                  </a:cubicBezTo>
                  <a:lnTo>
                    <a:pt x="0" y="10235085"/>
                  </a:lnTo>
                  <a:cubicBezTo>
                    <a:pt x="0" y="10259214"/>
                    <a:pt x="19050" y="10278264"/>
                    <a:pt x="43180" y="10278264"/>
                  </a:cubicBezTo>
                  <a:close/>
                </a:path>
              </a:pathLst>
            </a:custGeom>
            <a:solidFill>
              <a:srgbClr val="F8F8F8"/>
            </a:solidFill>
          </p:spPr>
        </p:sp>
        <p:sp>
          <p:nvSpPr>
            <p:cNvPr name="Freeform 14" id="14"/>
            <p:cNvSpPr/>
            <p:nvPr/>
          </p:nvSpPr>
          <p:spPr>
            <a:xfrm flipH="false" flipV="false" rot="0">
              <a:off x="0" y="0"/>
              <a:ext cx="10036294" cy="10346844"/>
            </a:xfrm>
            <a:custGeom>
              <a:avLst/>
              <a:gdLst/>
              <a:ahLst/>
              <a:cxnLst/>
              <a:rect r="r" b="b" t="t" l="l"/>
              <a:pathLst>
                <a:path h="10346844" w="10036294">
                  <a:moveTo>
                    <a:pt x="9993115" y="44450"/>
                  </a:moveTo>
                  <a:cubicBezTo>
                    <a:pt x="9988035" y="19050"/>
                    <a:pt x="9965175" y="0"/>
                    <a:pt x="9938504" y="0"/>
                  </a:cubicBezTo>
                  <a:lnTo>
                    <a:pt x="55880" y="0"/>
                  </a:lnTo>
                  <a:cubicBezTo>
                    <a:pt x="25400" y="0"/>
                    <a:pt x="0" y="25400"/>
                    <a:pt x="0" y="55880"/>
                  </a:cubicBezTo>
                  <a:lnTo>
                    <a:pt x="0" y="10247785"/>
                  </a:lnTo>
                  <a:cubicBezTo>
                    <a:pt x="0" y="10274454"/>
                    <a:pt x="17780" y="10296044"/>
                    <a:pt x="43180" y="10302394"/>
                  </a:cubicBezTo>
                  <a:cubicBezTo>
                    <a:pt x="48260" y="10327794"/>
                    <a:pt x="71120" y="10346844"/>
                    <a:pt x="97790" y="10346844"/>
                  </a:cubicBezTo>
                  <a:lnTo>
                    <a:pt x="9980415" y="10346844"/>
                  </a:lnTo>
                  <a:cubicBezTo>
                    <a:pt x="10010894" y="10346844"/>
                    <a:pt x="10036294" y="10321444"/>
                    <a:pt x="10036294" y="10290964"/>
                  </a:cubicBezTo>
                  <a:lnTo>
                    <a:pt x="10036294" y="99060"/>
                  </a:lnTo>
                  <a:cubicBezTo>
                    <a:pt x="10036294" y="72390"/>
                    <a:pt x="10018515" y="50800"/>
                    <a:pt x="9993115" y="44450"/>
                  </a:cubicBezTo>
                  <a:close/>
                  <a:moveTo>
                    <a:pt x="12700" y="10247785"/>
                  </a:moveTo>
                  <a:lnTo>
                    <a:pt x="12700" y="55880"/>
                  </a:lnTo>
                  <a:cubicBezTo>
                    <a:pt x="12700" y="31750"/>
                    <a:pt x="31750" y="12700"/>
                    <a:pt x="55880" y="12700"/>
                  </a:cubicBezTo>
                  <a:lnTo>
                    <a:pt x="9938505" y="12700"/>
                  </a:lnTo>
                  <a:cubicBezTo>
                    <a:pt x="9962635" y="12700"/>
                    <a:pt x="9981685" y="31750"/>
                    <a:pt x="9981685" y="55880"/>
                  </a:cubicBezTo>
                  <a:lnTo>
                    <a:pt x="9981685" y="10247785"/>
                  </a:lnTo>
                  <a:cubicBezTo>
                    <a:pt x="9981685" y="10271914"/>
                    <a:pt x="9962635" y="10290964"/>
                    <a:pt x="9938505" y="10290964"/>
                  </a:cubicBezTo>
                  <a:lnTo>
                    <a:pt x="55880" y="10290964"/>
                  </a:lnTo>
                  <a:cubicBezTo>
                    <a:pt x="31750" y="10290964"/>
                    <a:pt x="12700" y="10271914"/>
                    <a:pt x="12700" y="10247785"/>
                  </a:cubicBezTo>
                  <a:close/>
                  <a:moveTo>
                    <a:pt x="10023594" y="10290964"/>
                  </a:moveTo>
                  <a:cubicBezTo>
                    <a:pt x="10023594" y="10315094"/>
                    <a:pt x="10004544" y="10334144"/>
                    <a:pt x="9980415" y="10334144"/>
                  </a:cubicBezTo>
                  <a:lnTo>
                    <a:pt x="97790" y="10334144"/>
                  </a:lnTo>
                  <a:cubicBezTo>
                    <a:pt x="78740" y="10334144"/>
                    <a:pt x="62230" y="10321444"/>
                    <a:pt x="57150" y="10303664"/>
                  </a:cubicBezTo>
                  <a:lnTo>
                    <a:pt x="9938505" y="10303664"/>
                  </a:lnTo>
                  <a:cubicBezTo>
                    <a:pt x="9968985" y="10303664"/>
                    <a:pt x="9994385" y="10278264"/>
                    <a:pt x="9994385" y="10247785"/>
                  </a:cubicBezTo>
                  <a:lnTo>
                    <a:pt x="9994385" y="58420"/>
                  </a:lnTo>
                  <a:cubicBezTo>
                    <a:pt x="10010894" y="64770"/>
                    <a:pt x="10023594" y="80010"/>
                    <a:pt x="10023594" y="99060"/>
                  </a:cubicBezTo>
                  <a:lnTo>
                    <a:pt x="10023594" y="10290964"/>
                  </a:lnTo>
                  <a:close/>
                </a:path>
              </a:pathLst>
            </a:custGeom>
            <a:solidFill>
              <a:srgbClr val="000000"/>
            </a:solidFill>
          </p:spPr>
        </p:sp>
      </p:grpSp>
      <p:grpSp>
        <p:nvGrpSpPr>
          <p:cNvPr name="Group 15" id="15"/>
          <p:cNvGrpSpPr/>
          <p:nvPr/>
        </p:nvGrpSpPr>
        <p:grpSpPr>
          <a:xfrm rot="0">
            <a:off x="9342355" y="172067"/>
            <a:ext cx="8499505" cy="930079"/>
            <a:chOff x="0" y="0"/>
            <a:chExt cx="13274714" cy="1452617"/>
          </a:xfrm>
        </p:grpSpPr>
        <p:sp>
          <p:nvSpPr>
            <p:cNvPr name="Freeform 16" id="16"/>
            <p:cNvSpPr/>
            <p:nvPr/>
          </p:nvSpPr>
          <p:spPr>
            <a:xfrm flipH="false" flipV="false" rot="0">
              <a:off x="57150" y="58420"/>
              <a:ext cx="13204864" cy="1381497"/>
            </a:xfrm>
            <a:custGeom>
              <a:avLst/>
              <a:gdLst/>
              <a:ahLst/>
              <a:cxnLst/>
              <a:rect r="r" b="b" t="t" l="l"/>
              <a:pathLst>
                <a:path h="1381497" w="13204864">
                  <a:moveTo>
                    <a:pt x="13119774" y="1351017"/>
                  </a:moveTo>
                  <a:lnTo>
                    <a:pt x="0" y="1351017"/>
                  </a:lnTo>
                  <a:cubicBezTo>
                    <a:pt x="5080" y="1368797"/>
                    <a:pt x="21590" y="1381497"/>
                    <a:pt x="40640" y="1381497"/>
                  </a:cubicBezTo>
                  <a:lnTo>
                    <a:pt x="13161683" y="1381497"/>
                  </a:lnTo>
                  <a:cubicBezTo>
                    <a:pt x="13185814" y="1381497"/>
                    <a:pt x="13204864" y="1362447"/>
                    <a:pt x="13204864" y="1338317"/>
                  </a:cubicBezTo>
                  <a:lnTo>
                    <a:pt x="13204864" y="40640"/>
                  </a:lnTo>
                  <a:cubicBezTo>
                    <a:pt x="13204864" y="21590"/>
                    <a:pt x="13192164" y="6350"/>
                    <a:pt x="13175655" y="0"/>
                  </a:cubicBezTo>
                  <a:lnTo>
                    <a:pt x="13175655" y="1295137"/>
                  </a:lnTo>
                  <a:cubicBezTo>
                    <a:pt x="13175655" y="1325617"/>
                    <a:pt x="13150255" y="1351017"/>
                    <a:pt x="13119774" y="1351017"/>
                  </a:cubicBezTo>
                  <a:close/>
                </a:path>
              </a:pathLst>
            </a:custGeom>
            <a:solidFill>
              <a:srgbClr val="000000"/>
            </a:solidFill>
          </p:spPr>
        </p:sp>
        <p:sp>
          <p:nvSpPr>
            <p:cNvPr name="Freeform 17" id="17"/>
            <p:cNvSpPr/>
            <p:nvPr/>
          </p:nvSpPr>
          <p:spPr>
            <a:xfrm flipH="false" flipV="false" rot="0">
              <a:off x="12700" y="12700"/>
              <a:ext cx="13207405" cy="1384037"/>
            </a:xfrm>
            <a:custGeom>
              <a:avLst/>
              <a:gdLst/>
              <a:ahLst/>
              <a:cxnLst/>
              <a:rect r="r" b="b" t="t" l="l"/>
              <a:pathLst>
                <a:path h="1384037" w="13207405">
                  <a:moveTo>
                    <a:pt x="43180" y="1384037"/>
                  </a:moveTo>
                  <a:lnTo>
                    <a:pt x="13164224" y="1384037"/>
                  </a:lnTo>
                  <a:cubicBezTo>
                    <a:pt x="13188355" y="1384037"/>
                    <a:pt x="13207405" y="1364987"/>
                    <a:pt x="13207405" y="1340857"/>
                  </a:cubicBezTo>
                  <a:lnTo>
                    <a:pt x="13207405" y="43180"/>
                  </a:lnTo>
                  <a:cubicBezTo>
                    <a:pt x="13207405" y="19050"/>
                    <a:pt x="13188355" y="0"/>
                    <a:pt x="13164224" y="0"/>
                  </a:cubicBezTo>
                  <a:lnTo>
                    <a:pt x="43180" y="0"/>
                  </a:lnTo>
                  <a:cubicBezTo>
                    <a:pt x="19050" y="0"/>
                    <a:pt x="0" y="19050"/>
                    <a:pt x="0" y="43180"/>
                  </a:cubicBezTo>
                  <a:lnTo>
                    <a:pt x="0" y="1340857"/>
                  </a:lnTo>
                  <a:cubicBezTo>
                    <a:pt x="0" y="1364987"/>
                    <a:pt x="19050" y="1384037"/>
                    <a:pt x="43180" y="1384037"/>
                  </a:cubicBezTo>
                  <a:close/>
                </a:path>
              </a:pathLst>
            </a:custGeom>
            <a:solidFill>
              <a:srgbClr val="F8F8F8"/>
            </a:solidFill>
          </p:spPr>
        </p:sp>
        <p:sp>
          <p:nvSpPr>
            <p:cNvPr name="Freeform 18" id="18"/>
            <p:cNvSpPr/>
            <p:nvPr/>
          </p:nvSpPr>
          <p:spPr>
            <a:xfrm flipH="false" flipV="false" rot="0">
              <a:off x="0" y="0"/>
              <a:ext cx="13274714" cy="1452617"/>
            </a:xfrm>
            <a:custGeom>
              <a:avLst/>
              <a:gdLst/>
              <a:ahLst/>
              <a:cxnLst/>
              <a:rect r="r" b="b" t="t" l="l"/>
              <a:pathLst>
                <a:path h="1452617" w="13274714">
                  <a:moveTo>
                    <a:pt x="13231533" y="44450"/>
                  </a:moveTo>
                  <a:cubicBezTo>
                    <a:pt x="13226455" y="19050"/>
                    <a:pt x="13203594" y="0"/>
                    <a:pt x="13176924" y="0"/>
                  </a:cubicBezTo>
                  <a:lnTo>
                    <a:pt x="55880" y="0"/>
                  </a:lnTo>
                  <a:cubicBezTo>
                    <a:pt x="25400" y="0"/>
                    <a:pt x="0" y="25400"/>
                    <a:pt x="0" y="55880"/>
                  </a:cubicBezTo>
                  <a:lnTo>
                    <a:pt x="0" y="1353557"/>
                  </a:lnTo>
                  <a:cubicBezTo>
                    <a:pt x="0" y="1380227"/>
                    <a:pt x="17780" y="1401817"/>
                    <a:pt x="43180" y="1408167"/>
                  </a:cubicBezTo>
                  <a:cubicBezTo>
                    <a:pt x="48260" y="1433567"/>
                    <a:pt x="71120" y="1452617"/>
                    <a:pt x="97790" y="1452617"/>
                  </a:cubicBezTo>
                  <a:lnTo>
                    <a:pt x="13218833" y="1452617"/>
                  </a:lnTo>
                  <a:cubicBezTo>
                    <a:pt x="13249314" y="1452617"/>
                    <a:pt x="13274714" y="1427217"/>
                    <a:pt x="13274714" y="1396737"/>
                  </a:cubicBezTo>
                  <a:lnTo>
                    <a:pt x="13274714" y="99060"/>
                  </a:lnTo>
                  <a:cubicBezTo>
                    <a:pt x="13274714" y="72390"/>
                    <a:pt x="13256933" y="50800"/>
                    <a:pt x="13231533" y="44450"/>
                  </a:cubicBezTo>
                  <a:close/>
                  <a:moveTo>
                    <a:pt x="12700" y="1353557"/>
                  </a:moveTo>
                  <a:lnTo>
                    <a:pt x="12700" y="55880"/>
                  </a:lnTo>
                  <a:cubicBezTo>
                    <a:pt x="12700" y="31750"/>
                    <a:pt x="31750" y="12700"/>
                    <a:pt x="55880" y="12700"/>
                  </a:cubicBezTo>
                  <a:lnTo>
                    <a:pt x="13176924" y="12700"/>
                  </a:lnTo>
                  <a:cubicBezTo>
                    <a:pt x="13201055" y="12700"/>
                    <a:pt x="13220105" y="31750"/>
                    <a:pt x="13220105" y="55880"/>
                  </a:cubicBezTo>
                  <a:lnTo>
                    <a:pt x="13220105" y="1353557"/>
                  </a:lnTo>
                  <a:cubicBezTo>
                    <a:pt x="13220105" y="1377687"/>
                    <a:pt x="13201055" y="1396737"/>
                    <a:pt x="13176924" y="1396737"/>
                  </a:cubicBezTo>
                  <a:lnTo>
                    <a:pt x="55880" y="1396737"/>
                  </a:lnTo>
                  <a:cubicBezTo>
                    <a:pt x="31750" y="1396737"/>
                    <a:pt x="12700" y="1377687"/>
                    <a:pt x="12700" y="1353557"/>
                  </a:cubicBezTo>
                  <a:close/>
                  <a:moveTo>
                    <a:pt x="13262014" y="1396737"/>
                  </a:moveTo>
                  <a:cubicBezTo>
                    <a:pt x="13262014" y="1420867"/>
                    <a:pt x="13242964" y="1439917"/>
                    <a:pt x="13218833" y="1439917"/>
                  </a:cubicBezTo>
                  <a:lnTo>
                    <a:pt x="97790" y="1439917"/>
                  </a:lnTo>
                  <a:cubicBezTo>
                    <a:pt x="78740" y="1439917"/>
                    <a:pt x="62230" y="1427217"/>
                    <a:pt x="57150" y="1409437"/>
                  </a:cubicBezTo>
                  <a:lnTo>
                    <a:pt x="13176924" y="1409437"/>
                  </a:lnTo>
                  <a:cubicBezTo>
                    <a:pt x="13207405" y="1409437"/>
                    <a:pt x="13232805" y="1384037"/>
                    <a:pt x="13232805" y="1353557"/>
                  </a:cubicBezTo>
                  <a:lnTo>
                    <a:pt x="13232805" y="58420"/>
                  </a:lnTo>
                  <a:cubicBezTo>
                    <a:pt x="13249314" y="64770"/>
                    <a:pt x="13262014" y="80010"/>
                    <a:pt x="13262014" y="99060"/>
                  </a:cubicBezTo>
                  <a:lnTo>
                    <a:pt x="13262014" y="1396737"/>
                  </a:lnTo>
                  <a:close/>
                </a:path>
              </a:pathLst>
            </a:custGeom>
            <a:solidFill>
              <a:srgbClr val="000000"/>
            </a:solidFill>
          </p:spPr>
        </p:sp>
      </p:grpSp>
      <p:sp>
        <p:nvSpPr>
          <p:cNvPr name="TextBox 19" id="19"/>
          <p:cNvSpPr txBox="true"/>
          <p:nvPr/>
        </p:nvSpPr>
        <p:spPr>
          <a:xfrm rot="0">
            <a:off x="10277025" y="258587"/>
            <a:ext cx="6061859" cy="658495"/>
          </a:xfrm>
          <a:prstGeom prst="rect">
            <a:avLst/>
          </a:prstGeom>
        </p:spPr>
        <p:txBody>
          <a:bodyPr anchor="t" rtlCol="false" tIns="0" lIns="0" bIns="0" rIns="0">
            <a:spAutoFit/>
          </a:bodyPr>
          <a:lstStyle/>
          <a:p>
            <a:pPr algn="l" marL="0" indent="0" lvl="0">
              <a:lnSpc>
                <a:spcPts val="5167"/>
              </a:lnSpc>
              <a:spcBef>
                <a:spcPct val="0"/>
              </a:spcBef>
            </a:pPr>
            <a:r>
              <a:rPr lang="en-US" sz="4378">
                <a:solidFill>
                  <a:srgbClr val="000000"/>
                </a:solidFill>
                <a:latin typeface="RoxboroughCF Bold"/>
              </a:rPr>
              <a:t>Taux d'Achèvement</a:t>
            </a:r>
          </a:p>
        </p:txBody>
      </p:sp>
      <p:sp>
        <p:nvSpPr>
          <p:cNvPr name="TextBox 20" id="20"/>
          <p:cNvSpPr txBox="true"/>
          <p:nvPr/>
        </p:nvSpPr>
        <p:spPr>
          <a:xfrm rot="0">
            <a:off x="492004" y="1828800"/>
            <a:ext cx="8248602" cy="63817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Open Sans Semi-Bold"/>
              </a:rPr>
              <a:t>Définition :</a:t>
            </a:r>
            <a:r>
              <a:rPr lang="en-US" sz="3000">
                <a:solidFill>
                  <a:srgbClr val="000000"/>
                </a:solidFill>
                <a:latin typeface="Open Sans"/>
              </a:rPr>
              <a:t> "Le ratio entre le nombre de bugs détectés et le nombre total de tâches complétées."</a:t>
            </a:r>
          </a:p>
          <a:p>
            <a:pPr marL="647702" indent="-323851" lvl="1">
              <a:lnSpc>
                <a:spcPts val="4200"/>
              </a:lnSpc>
              <a:buFont typeface="Arial"/>
              <a:buChar char="•"/>
            </a:pPr>
            <a:r>
              <a:rPr lang="en-US" sz="3000">
                <a:solidFill>
                  <a:srgbClr val="000000"/>
                </a:solidFill>
                <a:latin typeface="Open Sans Semi-Bold"/>
              </a:rPr>
              <a:t>Importance :</a:t>
            </a:r>
            <a:r>
              <a:rPr lang="en-US" sz="3000">
                <a:solidFill>
                  <a:srgbClr val="000000"/>
                </a:solidFill>
                <a:latin typeface="Open Sans"/>
              </a:rPr>
              <a:t> "Un taux de bugs élevé peut indiquer des problèmes dans notre processus de développement ou de test. Il est crucial de le surveiller pour maintenir la qualité du logiciel."</a:t>
            </a:r>
          </a:p>
          <a:p>
            <a:pPr marL="647702" indent="-323851" lvl="1">
              <a:lnSpc>
                <a:spcPts val="4200"/>
              </a:lnSpc>
              <a:buFont typeface="Arial"/>
              <a:buChar char="•"/>
            </a:pPr>
            <a:r>
              <a:rPr lang="en-US" sz="3000">
                <a:solidFill>
                  <a:srgbClr val="000000"/>
                </a:solidFill>
                <a:latin typeface="Open Sans Semi-Bold"/>
              </a:rPr>
              <a:t>Exemple :</a:t>
            </a:r>
            <a:r>
              <a:rPr lang="en-US" sz="3000">
                <a:solidFill>
                  <a:srgbClr val="000000"/>
                </a:solidFill>
                <a:latin typeface="Open Sans"/>
              </a:rPr>
              <a:t> "Si nous complétons 100 tâches et identifions 10 bugs, alors notre taux de bugs est de 10%."</a:t>
            </a:r>
          </a:p>
          <a:p>
            <a:pPr>
              <a:lnSpc>
                <a:spcPts val="4200"/>
              </a:lnSpc>
            </a:pPr>
          </a:p>
        </p:txBody>
      </p:sp>
      <p:sp>
        <p:nvSpPr>
          <p:cNvPr name="TextBox 21" id="21"/>
          <p:cNvSpPr txBox="true"/>
          <p:nvPr/>
        </p:nvSpPr>
        <p:spPr>
          <a:xfrm rot="0">
            <a:off x="9342355" y="1771650"/>
            <a:ext cx="8248602" cy="58483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Open Sans Semi-Bold"/>
              </a:rPr>
              <a:t>Définition :</a:t>
            </a:r>
            <a:r>
              <a:rPr lang="en-US" sz="3000">
                <a:solidFill>
                  <a:srgbClr val="000000"/>
                </a:solidFill>
                <a:latin typeface="Open Sans"/>
              </a:rPr>
              <a:t> "Le pourcentage de tâches qui sont passées de 'À Faire' à 'Fait' dans une période donnée."</a:t>
            </a:r>
          </a:p>
          <a:p>
            <a:pPr marL="647702" indent="-323851" lvl="1">
              <a:lnSpc>
                <a:spcPts val="4200"/>
              </a:lnSpc>
              <a:buFont typeface="Arial"/>
              <a:buChar char="•"/>
            </a:pPr>
            <a:r>
              <a:rPr lang="en-US" sz="3000">
                <a:solidFill>
                  <a:srgbClr val="000000"/>
                </a:solidFill>
                <a:latin typeface="Open Sans Semi-Bold"/>
              </a:rPr>
              <a:t>Importance :</a:t>
            </a:r>
            <a:r>
              <a:rPr lang="en-US" sz="3000">
                <a:solidFill>
                  <a:srgbClr val="000000"/>
                </a:solidFill>
                <a:latin typeface="Open Sans"/>
              </a:rPr>
              <a:t> "Cet indicateur nous permet d'évaluer notre capacité à mener à bien les tâches et à respecter les délais."</a:t>
            </a:r>
          </a:p>
          <a:p>
            <a:pPr marL="647702" indent="-323851" lvl="1">
              <a:lnSpc>
                <a:spcPts val="4200"/>
              </a:lnSpc>
              <a:buFont typeface="Arial"/>
              <a:buChar char="•"/>
            </a:pPr>
            <a:r>
              <a:rPr lang="en-US" sz="3000">
                <a:solidFill>
                  <a:srgbClr val="000000"/>
                </a:solidFill>
                <a:latin typeface="Open Sans Semi-Bold"/>
              </a:rPr>
              <a:t>Exemple :</a:t>
            </a:r>
            <a:r>
              <a:rPr lang="en-US" sz="3000">
                <a:solidFill>
                  <a:srgbClr val="000000"/>
                </a:solidFill>
                <a:latin typeface="Open Sans"/>
              </a:rPr>
              <a:t> "Si nous avons 50 tâches 'À Faire' au début du mois et que 40 d'entre elles sont 'Faites' à la fin du mois, alors notre taux d'achèvement est de 80%."</a:t>
            </a:r>
          </a:p>
          <a:p>
            <a:pPr>
              <a:lnSpc>
                <a:spcPts val="420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5137714" y="2984836"/>
            <a:ext cx="8012571" cy="1602514"/>
          </a:xfrm>
          <a:custGeom>
            <a:avLst/>
            <a:gdLst/>
            <a:ahLst/>
            <a:cxnLst/>
            <a:rect r="r" b="b" t="t" l="l"/>
            <a:pathLst>
              <a:path h="1602514" w="8012571">
                <a:moveTo>
                  <a:pt x="0" y="0"/>
                </a:moveTo>
                <a:lnTo>
                  <a:pt x="8012572" y="0"/>
                </a:lnTo>
                <a:lnTo>
                  <a:pt x="8012572" y="1602514"/>
                </a:lnTo>
                <a:lnTo>
                  <a:pt x="0" y="16025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0514" y="1181100"/>
            <a:ext cx="14646972" cy="3406250"/>
          </a:xfrm>
          <a:prstGeom prst="rect">
            <a:avLst/>
          </a:prstGeom>
        </p:spPr>
        <p:txBody>
          <a:bodyPr anchor="t" rtlCol="false" tIns="0" lIns="0" bIns="0" rIns="0">
            <a:spAutoFit/>
          </a:bodyPr>
          <a:lstStyle/>
          <a:p>
            <a:pPr algn="ctr">
              <a:lnSpc>
                <a:spcPts val="13217"/>
              </a:lnSpc>
            </a:pPr>
            <a:r>
              <a:rPr lang="en-US" sz="12469">
                <a:solidFill>
                  <a:srgbClr val="000000"/>
                </a:solidFill>
                <a:latin typeface="RoxboroughCF Bold"/>
              </a:rPr>
              <a:t>Avantages pour notre équipe</a:t>
            </a:r>
          </a:p>
        </p:txBody>
      </p:sp>
      <p:grpSp>
        <p:nvGrpSpPr>
          <p:cNvPr name="Group 4" id="4"/>
          <p:cNvGrpSpPr/>
          <p:nvPr/>
        </p:nvGrpSpPr>
        <p:grpSpPr>
          <a:xfrm rot="0">
            <a:off x="882432" y="679906"/>
            <a:ext cx="1352404" cy="1352404"/>
            <a:chOff x="0" y="0"/>
            <a:chExt cx="1803206" cy="1803206"/>
          </a:xfrm>
        </p:grpSpPr>
        <p:grpSp>
          <p:nvGrpSpPr>
            <p:cNvPr name="Group 5" id="5"/>
            <p:cNvGrpSpPr/>
            <p:nvPr/>
          </p:nvGrpSpPr>
          <p:grpSpPr>
            <a:xfrm rot="0">
              <a:off x="0" y="0"/>
              <a:ext cx="1803206" cy="18032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7" id="7"/>
            <p:cNvSpPr txBox="true"/>
            <p:nvPr/>
          </p:nvSpPr>
          <p:spPr>
            <a:xfrm rot="0">
              <a:off x="332129" y="50315"/>
              <a:ext cx="1138947" cy="1569226"/>
            </a:xfrm>
            <a:prstGeom prst="rect">
              <a:avLst/>
            </a:prstGeom>
          </p:spPr>
          <p:txBody>
            <a:bodyPr anchor="t" rtlCol="false" tIns="0" lIns="0" bIns="0" rIns="0">
              <a:spAutoFit/>
            </a:bodyPr>
            <a:lstStyle/>
            <a:p>
              <a:pPr algn="ctr" marL="0" indent="0" lvl="0">
                <a:lnSpc>
                  <a:spcPts val="9946"/>
                </a:lnSpc>
                <a:spcBef>
                  <a:spcPct val="0"/>
                </a:spcBef>
              </a:pPr>
              <a:r>
                <a:rPr lang="en-US" sz="7104">
                  <a:solidFill>
                    <a:srgbClr val="FFFFFF"/>
                  </a:solidFill>
                  <a:latin typeface="RoxboroughCF Bold"/>
                </a:rPr>
                <a:t>7</a:t>
              </a:r>
            </a:p>
          </p:txBody>
        </p:sp>
      </p:grpSp>
      <p:sp>
        <p:nvSpPr>
          <p:cNvPr name="TextBox 8" id="8"/>
          <p:cNvSpPr txBox="true"/>
          <p:nvPr/>
        </p:nvSpPr>
        <p:spPr>
          <a:xfrm rot="0">
            <a:off x="6223556" y="5086350"/>
            <a:ext cx="7680838" cy="3714749"/>
          </a:xfrm>
          <a:prstGeom prst="rect">
            <a:avLst/>
          </a:prstGeom>
        </p:spPr>
        <p:txBody>
          <a:bodyPr anchor="t" rtlCol="false" tIns="0" lIns="0" bIns="0" rIns="0">
            <a:spAutoFit/>
          </a:bodyPr>
          <a:lstStyle/>
          <a:p>
            <a:pPr marL="647711" indent="-323856" lvl="1">
              <a:lnSpc>
                <a:spcPts val="4200"/>
              </a:lnSpc>
              <a:buFont typeface="Arial"/>
              <a:buChar char="•"/>
            </a:pPr>
            <a:r>
              <a:rPr lang="en-US" sz="3000">
                <a:solidFill>
                  <a:srgbClr val="000000"/>
                </a:solidFill>
                <a:latin typeface="Open Sans"/>
              </a:rPr>
              <a:t>Meilleure visualisation du travail.</a:t>
            </a:r>
          </a:p>
          <a:p>
            <a:pPr marL="647711" indent="-323856" lvl="1">
              <a:lnSpc>
                <a:spcPts val="4200"/>
              </a:lnSpc>
              <a:buFont typeface="Arial"/>
              <a:buChar char="•"/>
            </a:pPr>
            <a:r>
              <a:rPr lang="en-US" sz="3000">
                <a:solidFill>
                  <a:srgbClr val="000000"/>
                </a:solidFill>
                <a:latin typeface="Open Sans"/>
              </a:rPr>
              <a:t>Gestion améliorée des tâches.</a:t>
            </a:r>
          </a:p>
          <a:p>
            <a:pPr marL="647711" indent="-323856" lvl="1">
              <a:lnSpc>
                <a:spcPts val="4200"/>
              </a:lnSpc>
              <a:buFont typeface="Arial"/>
              <a:buChar char="•"/>
            </a:pPr>
            <a:r>
              <a:rPr lang="en-US" sz="3000">
                <a:solidFill>
                  <a:srgbClr val="000000"/>
                </a:solidFill>
                <a:latin typeface="Open Sans"/>
              </a:rPr>
              <a:t>Augmentation de la productivité et de l'efficacité.</a:t>
            </a:r>
          </a:p>
          <a:p>
            <a:pPr marL="647711" indent="-323856" lvl="1">
              <a:lnSpc>
                <a:spcPts val="4200"/>
              </a:lnSpc>
              <a:buFont typeface="Arial"/>
              <a:buChar char="•"/>
            </a:pPr>
            <a:r>
              <a:rPr lang="en-US" sz="3000">
                <a:solidFill>
                  <a:srgbClr val="000000"/>
                </a:solidFill>
                <a:latin typeface="Open Sans"/>
              </a:rPr>
              <a:t>Faire de notre processus quelque chose de prévisible et gérable.</a:t>
            </a:r>
          </a:p>
          <a:p>
            <a:pPr>
              <a:lnSpc>
                <a:spcPts val="42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5137714" y="2984836"/>
            <a:ext cx="8012571" cy="1602514"/>
          </a:xfrm>
          <a:custGeom>
            <a:avLst/>
            <a:gdLst/>
            <a:ahLst/>
            <a:cxnLst/>
            <a:rect r="r" b="b" t="t" l="l"/>
            <a:pathLst>
              <a:path h="1602514" w="8012571">
                <a:moveTo>
                  <a:pt x="0" y="0"/>
                </a:moveTo>
                <a:lnTo>
                  <a:pt x="8012572" y="0"/>
                </a:lnTo>
                <a:lnTo>
                  <a:pt x="8012572" y="1602514"/>
                </a:lnTo>
                <a:lnTo>
                  <a:pt x="0" y="16025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0514" y="2015335"/>
            <a:ext cx="14646972" cy="1737780"/>
          </a:xfrm>
          <a:prstGeom prst="rect">
            <a:avLst/>
          </a:prstGeom>
        </p:spPr>
        <p:txBody>
          <a:bodyPr anchor="t" rtlCol="false" tIns="0" lIns="0" bIns="0" rIns="0">
            <a:spAutoFit/>
          </a:bodyPr>
          <a:lstStyle/>
          <a:p>
            <a:pPr algn="ctr">
              <a:lnSpc>
                <a:spcPts val="13217"/>
              </a:lnSpc>
            </a:pPr>
            <a:r>
              <a:rPr lang="en-US" sz="12469">
                <a:solidFill>
                  <a:srgbClr val="000000"/>
                </a:solidFill>
                <a:latin typeface="RoxboroughCF Bold"/>
              </a:rPr>
              <a:t>Prochaines étapes</a:t>
            </a:r>
          </a:p>
        </p:txBody>
      </p:sp>
      <p:grpSp>
        <p:nvGrpSpPr>
          <p:cNvPr name="Group 4" id="4"/>
          <p:cNvGrpSpPr/>
          <p:nvPr/>
        </p:nvGrpSpPr>
        <p:grpSpPr>
          <a:xfrm rot="0">
            <a:off x="882432" y="679906"/>
            <a:ext cx="1352404" cy="1352404"/>
            <a:chOff x="0" y="0"/>
            <a:chExt cx="1803206" cy="1803206"/>
          </a:xfrm>
        </p:grpSpPr>
        <p:grpSp>
          <p:nvGrpSpPr>
            <p:cNvPr name="Group 5" id="5"/>
            <p:cNvGrpSpPr/>
            <p:nvPr/>
          </p:nvGrpSpPr>
          <p:grpSpPr>
            <a:xfrm rot="0">
              <a:off x="0" y="0"/>
              <a:ext cx="1803206" cy="18032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7" id="7"/>
            <p:cNvSpPr txBox="true"/>
            <p:nvPr/>
          </p:nvSpPr>
          <p:spPr>
            <a:xfrm rot="0">
              <a:off x="332129" y="50315"/>
              <a:ext cx="1138947" cy="1569226"/>
            </a:xfrm>
            <a:prstGeom prst="rect">
              <a:avLst/>
            </a:prstGeom>
          </p:spPr>
          <p:txBody>
            <a:bodyPr anchor="t" rtlCol="false" tIns="0" lIns="0" bIns="0" rIns="0">
              <a:spAutoFit/>
            </a:bodyPr>
            <a:lstStyle/>
            <a:p>
              <a:pPr algn="ctr" marL="0" indent="0" lvl="0">
                <a:lnSpc>
                  <a:spcPts val="9946"/>
                </a:lnSpc>
                <a:spcBef>
                  <a:spcPct val="0"/>
                </a:spcBef>
              </a:pPr>
              <a:r>
                <a:rPr lang="en-US" sz="7104">
                  <a:solidFill>
                    <a:srgbClr val="FFFFFF"/>
                  </a:solidFill>
                  <a:latin typeface="RoxboroughCF Bold"/>
                </a:rPr>
                <a:t>8</a:t>
              </a:r>
            </a:p>
          </p:txBody>
        </p:sp>
      </p:grpSp>
      <p:sp>
        <p:nvSpPr>
          <p:cNvPr name="TextBox 8" id="8"/>
          <p:cNvSpPr txBox="true"/>
          <p:nvPr/>
        </p:nvSpPr>
        <p:spPr>
          <a:xfrm rot="0">
            <a:off x="5137714" y="4856356"/>
            <a:ext cx="9792600" cy="4248149"/>
          </a:xfrm>
          <a:prstGeom prst="rect">
            <a:avLst/>
          </a:prstGeom>
        </p:spPr>
        <p:txBody>
          <a:bodyPr anchor="t" rtlCol="false" tIns="0" lIns="0" bIns="0" rIns="0">
            <a:spAutoFit/>
          </a:bodyPr>
          <a:lstStyle/>
          <a:p>
            <a:pPr marL="647711" indent="-323856" lvl="1">
              <a:lnSpc>
                <a:spcPts val="4200"/>
              </a:lnSpc>
              <a:buFont typeface="Arial"/>
              <a:buChar char="•"/>
            </a:pPr>
            <a:r>
              <a:rPr lang="en-US" sz="3000">
                <a:solidFill>
                  <a:srgbClr val="000000"/>
                </a:solidFill>
                <a:latin typeface="Open Sans"/>
              </a:rPr>
              <a:t>Formation sur Kanban.</a:t>
            </a:r>
          </a:p>
          <a:p>
            <a:pPr marL="647711" indent="-323856" lvl="1">
              <a:lnSpc>
                <a:spcPts val="4200"/>
              </a:lnSpc>
              <a:buFont typeface="Arial"/>
              <a:buChar char="•"/>
            </a:pPr>
            <a:r>
              <a:rPr lang="en-US" sz="3000">
                <a:solidFill>
                  <a:srgbClr val="000000"/>
                </a:solidFill>
                <a:latin typeface="Open Sans"/>
              </a:rPr>
              <a:t>Mise en place du tableau.</a:t>
            </a:r>
          </a:p>
          <a:p>
            <a:pPr marL="647711" indent="-323856" lvl="1">
              <a:lnSpc>
                <a:spcPts val="4200"/>
              </a:lnSpc>
              <a:buFont typeface="Arial"/>
              <a:buChar char="•"/>
            </a:pPr>
            <a:r>
              <a:rPr lang="en-US" sz="3000">
                <a:solidFill>
                  <a:srgbClr val="000000"/>
                </a:solidFill>
                <a:latin typeface="Open Sans"/>
              </a:rPr>
              <a:t>Revues régulières.</a:t>
            </a:r>
          </a:p>
          <a:p>
            <a:pPr marL="647711" indent="-323856" lvl="1">
              <a:lnSpc>
                <a:spcPts val="4200"/>
              </a:lnSpc>
              <a:buFont typeface="Arial"/>
              <a:buChar char="•"/>
            </a:pPr>
            <a:r>
              <a:rPr lang="en-US" sz="3000">
                <a:solidFill>
                  <a:srgbClr val="000000"/>
                </a:solidFill>
                <a:latin typeface="Open Sans"/>
              </a:rPr>
              <a:t>L'engagement de l'équipe est crucial pour le succès.</a:t>
            </a:r>
          </a:p>
          <a:p>
            <a:pPr marL="647711" indent="-323856" lvl="1">
              <a:lnSpc>
                <a:spcPts val="4200"/>
              </a:lnSpc>
              <a:buFont typeface="Arial"/>
              <a:buChar char="•"/>
            </a:pPr>
            <a:r>
              <a:rPr lang="en-US" sz="3000">
                <a:solidFill>
                  <a:srgbClr val="000000"/>
                </a:solidFill>
                <a:latin typeface="Open Sans"/>
              </a:rPr>
              <a:t>Ouverture aux retours et suggestions.</a:t>
            </a:r>
          </a:p>
          <a:p>
            <a:pPr>
              <a:lnSpc>
                <a:spcPts val="4200"/>
              </a:lnSpc>
            </a:pPr>
          </a:p>
          <a:p>
            <a:pPr>
              <a:lnSpc>
                <a:spcPts val="4200"/>
              </a:lnSpc>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3905212" y="3334922"/>
            <a:ext cx="10477575" cy="3617156"/>
            <a:chOff x="0" y="0"/>
            <a:chExt cx="16929867" cy="5844670"/>
          </a:xfrm>
        </p:grpSpPr>
        <p:sp>
          <p:nvSpPr>
            <p:cNvPr name="Freeform 3" id="3"/>
            <p:cNvSpPr/>
            <p:nvPr/>
          </p:nvSpPr>
          <p:spPr>
            <a:xfrm flipH="false" flipV="false" rot="0">
              <a:off x="57150" y="58420"/>
              <a:ext cx="16860017" cy="5773550"/>
            </a:xfrm>
            <a:custGeom>
              <a:avLst/>
              <a:gdLst/>
              <a:ahLst/>
              <a:cxnLst/>
              <a:rect r="r" b="b" t="t" l="l"/>
              <a:pathLst>
                <a:path h="5773550" w="16860017">
                  <a:moveTo>
                    <a:pt x="16774928" y="5743070"/>
                  </a:moveTo>
                  <a:lnTo>
                    <a:pt x="0" y="5743070"/>
                  </a:lnTo>
                  <a:cubicBezTo>
                    <a:pt x="5080" y="5760850"/>
                    <a:pt x="21590" y="5773550"/>
                    <a:pt x="40640" y="5773550"/>
                  </a:cubicBezTo>
                  <a:lnTo>
                    <a:pt x="16816837" y="5773550"/>
                  </a:lnTo>
                  <a:cubicBezTo>
                    <a:pt x="16840967" y="5773550"/>
                    <a:pt x="16860017" y="5754500"/>
                    <a:pt x="16860017" y="5730370"/>
                  </a:cubicBezTo>
                  <a:lnTo>
                    <a:pt x="16860017" y="40640"/>
                  </a:lnTo>
                  <a:cubicBezTo>
                    <a:pt x="16860017" y="21590"/>
                    <a:pt x="16847317" y="6350"/>
                    <a:pt x="16830807" y="0"/>
                  </a:cubicBezTo>
                  <a:lnTo>
                    <a:pt x="16830807" y="5687190"/>
                  </a:lnTo>
                  <a:cubicBezTo>
                    <a:pt x="16830807" y="5717670"/>
                    <a:pt x="16805407" y="5743070"/>
                    <a:pt x="16774928" y="5743070"/>
                  </a:cubicBezTo>
                  <a:close/>
                </a:path>
              </a:pathLst>
            </a:custGeom>
            <a:solidFill>
              <a:srgbClr val="000000"/>
            </a:solidFill>
          </p:spPr>
        </p:sp>
        <p:sp>
          <p:nvSpPr>
            <p:cNvPr name="Freeform 4" id="4"/>
            <p:cNvSpPr/>
            <p:nvPr/>
          </p:nvSpPr>
          <p:spPr>
            <a:xfrm flipH="false" flipV="false" rot="0">
              <a:off x="12700" y="12700"/>
              <a:ext cx="16862557" cy="5776090"/>
            </a:xfrm>
            <a:custGeom>
              <a:avLst/>
              <a:gdLst/>
              <a:ahLst/>
              <a:cxnLst/>
              <a:rect r="r" b="b" t="t" l="l"/>
              <a:pathLst>
                <a:path h="5776090" w="16862557">
                  <a:moveTo>
                    <a:pt x="43180" y="5776090"/>
                  </a:moveTo>
                  <a:lnTo>
                    <a:pt x="16819378" y="5776090"/>
                  </a:lnTo>
                  <a:cubicBezTo>
                    <a:pt x="16843507" y="5776090"/>
                    <a:pt x="16862557" y="5757040"/>
                    <a:pt x="16862557" y="5732910"/>
                  </a:cubicBezTo>
                  <a:lnTo>
                    <a:pt x="16862557" y="43180"/>
                  </a:lnTo>
                  <a:cubicBezTo>
                    <a:pt x="16862557" y="19050"/>
                    <a:pt x="16843507" y="0"/>
                    <a:pt x="16819378" y="0"/>
                  </a:cubicBezTo>
                  <a:lnTo>
                    <a:pt x="43180" y="0"/>
                  </a:lnTo>
                  <a:cubicBezTo>
                    <a:pt x="19050" y="0"/>
                    <a:pt x="0" y="19050"/>
                    <a:pt x="0" y="43180"/>
                  </a:cubicBezTo>
                  <a:lnTo>
                    <a:pt x="0" y="5732910"/>
                  </a:lnTo>
                  <a:cubicBezTo>
                    <a:pt x="0" y="5757040"/>
                    <a:pt x="19050" y="5776090"/>
                    <a:pt x="43180" y="5776090"/>
                  </a:cubicBezTo>
                  <a:close/>
                </a:path>
              </a:pathLst>
            </a:custGeom>
            <a:solidFill>
              <a:srgbClr val="F8F8F8"/>
            </a:solidFill>
          </p:spPr>
        </p:sp>
        <p:sp>
          <p:nvSpPr>
            <p:cNvPr name="Freeform 5" id="5"/>
            <p:cNvSpPr/>
            <p:nvPr/>
          </p:nvSpPr>
          <p:spPr>
            <a:xfrm flipH="false" flipV="false" rot="0">
              <a:off x="0" y="0"/>
              <a:ext cx="16929867" cy="5844670"/>
            </a:xfrm>
            <a:custGeom>
              <a:avLst/>
              <a:gdLst/>
              <a:ahLst/>
              <a:cxnLst/>
              <a:rect r="r" b="b" t="t" l="l"/>
              <a:pathLst>
                <a:path h="5844670" w="16929867">
                  <a:moveTo>
                    <a:pt x="16886687" y="44450"/>
                  </a:moveTo>
                  <a:cubicBezTo>
                    <a:pt x="16881607" y="19050"/>
                    <a:pt x="16858748" y="0"/>
                    <a:pt x="16832078" y="0"/>
                  </a:cubicBezTo>
                  <a:lnTo>
                    <a:pt x="55880" y="0"/>
                  </a:lnTo>
                  <a:cubicBezTo>
                    <a:pt x="25400" y="0"/>
                    <a:pt x="0" y="25400"/>
                    <a:pt x="0" y="55880"/>
                  </a:cubicBezTo>
                  <a:lnTo>
                    <a:pt x="0" y="5745610"/>
                  </a:lnTo>
                  <a:cubicBezTo>
                    <a:pt x="0" y="5772280"/>
                    <a:pt x="17780" y="5793870"/>
                    <a:pt x="43180" y="5800220"/>
                  </a:cubicBezTo>
                  <a:cubicBezTo>
                    <a:pt x="48260" y="5825620"/>
                    <a:pt x="71120" y="5844670"/>
                    <a:pt x="97790" y="5844670"/>
                  </a:cubicBezTo>
                  <a:lnTo>
                    <a:pt x="16873987" y="5844670"/>
                  </a:lnTo>
                  <a:cubicBezTo>
                    <a:pt x="16904467" y="5844670"/>
                    <a:pt x="16929867" y="5819270"/>
                    <a:pt x="16929867" y="5788790"/>
                  </a:cubicBezTo>
                  <a:lnTo>
                    <a:pt x="16929867" y="99060"/>
                  </a:lnTo>
                  <a:cubicBezTo>
                    <a:pt x="16929867" y="72390"/>
                    <a:pt x="16912087" y="50800"/>
                    <a:pt x="16886687" y="44450"/>
                  </a:cubicBezTo>
                  <a:close/>
                  <a:moveTo>
                    <a:pt x="12700" y="5745610"/>
                  </a:moveTo>
                  <a:lnTo>
                    <a:pt x="12700" y="55880"/>
                  </a:lnTo>
                  <a:cubicBezTo>
                    <a:pt x="12700" y="31750"/>
                    <a:pt x="31750" y="12700"/>
                    <a:pt x="55880" y="12700"/>
                  </a:cubicBezTo>
                  <a:lnTo>
                    <a:pt x="16832078" y="12700"/>
                  </a:lnTo>
                  <a:cubicBezTo>
                    <a:pt x="16856207" y="12700"/>
                    <a:pt x="16875257" y="31750"/>
                    <a:pt x="16875257" y="55880"/>
                  </a:cubicBezTo>
                  <a:lnTo>
                    <a:pt x="16875257" y="5745610"/>
                  </a:lnTo>
                  <a:cubicBezTo>
                    <a:pt x="16875257" y="5769740"/>
                    <a:pt x="16856207" y="5788790"/>
                    <a:pt x="16832078" y="5788790"/>
                  </a:cubicBezTo>
                  <a:lnTo>
                    <a:pt x="55880" y="5788790"/>
                  </a:lnTo>
                  <a:cubicBezTo>
                    <a:pt x="31750" y="5788790"/>
                    <a:pt x="12700" y="5769740"/>
                    <a:pt x="12700" y="5745610"/>
                  </a:cubicBezTo>
                  <a:close/>
                  <a:moveTo>
                    <a:pt x="16917167" y="5788790"/>
                  </a:moveTo>
                  <a:cubicBezTo>
                    <a:pt x="16917167" y="5812920"/>
                    <a:pt x="16898117" y="5831970"/>
                    <a:pt x="16873987" y="5831970"/>
                  </a:cubicBezTo>
                  <a:lnTo>
                    <a:pt x="97790" y="5831970"/>
                  </a:lnTo>
                  <a:cubicBezTo>
                    <a:pt x="78740" y="5831970"/>
                    <a:pt x="62230" y="5819270"/>
                    <a:pt x="57150" y="5801490"/>
                  </a:cubicBezTo>
                  <a:lnTo>
                    <a:pt x="16832078" y="5801490"/>
                  </a:lnTo>
                  <a:cubicBezTo>
                    <a:pt x="16862557" y="5801490"/>
                    <a:pt x="16887957" y="5776090"/>
                    <a:pt x="16887957" y="5745610"/>
                  </a:cubicBezTo>
                  <a:lnTo>
                    <a:pt x="16887957" y="58420"/>
                  </a:lnTo>
                  <a:cubicBezTo>
                    <a:pt x="16904467" y="64770"/>
                    <a:pt x="16917167" y="80010"/>
                    <a:pt x="16917167" y="99060"/>
                  </a:cubicBezTo>
                  <a:lnTo>
                    <a:pt x="16917167" y="5788790"/>
                  </a:lnTo>
                  <a:close/>
                </a:path>
              </a:pathLst>
            </a:custGeom>
            <a:solidFill>
              <a:srgbClr val="000000"/>
            </a:solidFill>
          </p:spPr>
        </p:sp>
      </p:grpSp>
      <p:sp>
        <p:nvSpPr>
          <p:cNvPr name="TextBox 6" id="6"/>
          <p:cNvSpPr txBox="true"/>
          <p:nvPr/>
        </p:nvSpPr>
        <p:spPr>
          <a:xfrm rot="0">
            <a:off x="4018892" y="3405720"/>
            <a:ext cx="10134010" cy="1737780"/>
          </a:xfrm>
          <a:prstGeom prst="rect">
            <a:avLst/>
          </a:prstGeom>
        </p:spPr>
        <p:txBody>
          <a:bodyPr anchor="t" rtlCol="false" tIns="0" lIns="0" bIns="0" rIns="0">
            <a:spAutoFit/>
          </a:bodyPr>
          <a:lstStyle/>
          <a:p>
            <a:pPr algn="ctr">
              <a:lnSpc>
                <a:spcPts val="13217"/>
              </a:lnSpc>
            </a:pPr>
            <a:r>
              <a:rPr lang="en-US" sz="12469">
                <a:solidFill>
                  <a:srgbClr val="000000"/>
                </a:solidFill>
                <a:latin typeface="RoxboroughCF Bold"/>
              </a:rPr>
              <a:t>Merci</a:t>
            </a:r>
          </a:p>
        </p:txBody>
      </p:sp>
      <p:sp>
        <p:nvSpPr>
          <p:cNvPr name="TextBox 7" id="7"/>
          <p:cNvSpPr txBox="true"/>
          <p:nvPr/>
        </p:nvSpPr>
        <p:spPr>
          <a:xfrm rot="0">
            <a:off x="1028700" y="952500"/>
            <a:ext cx="6212797" cy="434340"/>
          </a:xfrm>
          <a:prstGeom prst="rect">
            <a:avLst/>
          </a:prstGeom>
        </p:spPr>
        <p:txBody>
          <a:bodyPr anchor="t" rtlCol="false" tIns="0" lIns="0" bIns="0" rIns="0">
            <a:spAutoFit/>
          </a:bodyPr>
          <a:lstStyle/>
          <a:p>
            <a:pPr>
              <a:lnSpc>
                <a:spcPts val="3359"/>
              </a:lnSpc>
            </a:pPr>
            <a:r>
              <a:rPr lang="en-US" sz="2400">
                <a:solidFill>
                  <a:srgbClr val="000000"/>
                </a:solidFill>
                <a:latin typeface="Telegraf Bold"/>
              </a:rPr>
              <a:t>DevTeamX</a:t>
            </a:r>
          </a:p>
        </p:txBody>
      </p:sp>
      <p:sp>
        <p:nvSpPr>
          <p:cNvPr name="TextBox 8" id="8"/>
          <p:cNvSpPr txBox="true"/>
          <p:nvPr/>
        </p:nvSpPr>
        <p:spPr>
          <a:xfrm rot="0">
            <a:off x="11046503" y="952500"/>
            <a:ext cx="6212797" cy="434340"/>
          </a:xfrm>
          <a:prstGeom prst="rect">
            <a:avLst/>
          </a:prstGeom>
        </p:spPr>
        <p:txBody>
          <a:bodyPr anchor="t" rtlCol="false" tIns="0" lIns="0" bIns="0" rIns="0">
            <a:spAutoFit/>
          </a:bodyPr>
          <a:lstStyle/>
          <a:p>
            <a:pPr algn="r">
              <a:lnSpc>
                <a:spcPts val="3359"/>
              </a:lnSpc>
            </a:pPr>
            <a:r>
              <a:rPr lang="en-US" sz="2400">
                <a:solidFill>
                  <a:srgbClr val="000000"/>
                </a:solidFill>
                <a:latin typeface="Telegraf Bold"/>
              </a:rPr>
              <a:t>05 Octobre 2023</a:t>
            </a:r>
          </a:p>
        </p:txBody>
      </p:sp>
      <p:sp>
        <p:nvSpPr>
          <p:cNvPr name="TextBox 9" id="9"/>
          <p:cNvSpPr txBox="true"/>
          <p:nvPr/>
        </p:nvSpPr>
        <p:spPr>
          <a:xfrm rot="0">
            <a:off x="6682383" y="5415175"/>
            <a:ext cx="4923234"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Des questions?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5572881" y="1929595"/>
            <a:ext cx="5834518" cy="1166904"/>
          </a:xfrm>
          <a:custGeom>
            <a:avLst/>
            <a:gdLst/>
            <a:ahLst/>
            <a:cxnLst/>
            <a:rect r="r" b="b" t="t" l="l"/>
            <a:pathLst>
              <a:path h="1166904" w="5834518">
                <a:moveTo>
                  <a:pt x="0" y="0"/>
                </a:moveTo>
                <a:lnTo>
                  <a:pt x="5834519" y="0"/>
                </a:lnTo>
                <a:lnTo>
                  <a:pt x="5834519" y="1166903"/>
                </a:lnTo>
                <a:lnTo>
                  <a:pt x="0" y="11669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63381" y="1836422"/>
            <a:ext cx="6552291" cy="982100"/>
          </a:xfrm>
          <a:prstGeom prst="rect">
            <a:avLst/>
          </a:prstGeom>
        </p:spPr>
        <p:txBody>
          <a:bodyPr anchor="t" rtlCol="false" tIns="0" lIns="0" bIns="0" rIns="0">
            <a:spAutoFit/>
          </a:bodyPr>
          <a:lstStyle/>
          <a:p>
            <a:pPr>
              <a:lnSpc>
                <a:spcPts val="7632"/>
              </a:lnSpc>
            </a:pPr>
            <a:r>
              <a:rPr lang="en-US" sz="7200">
                <a:solidFill>
                  <a:srgbClr val="000000"/>
                </a:solidFill>
                <a:latin typeface="RoxboroughCF Bold"/>
              </a:rPr>
              <a:t>Introduction</a:t>
            </a:r>
          </a:p>
        </p:txBody>
      </p:sp>
      <p:sp>
        <p:nvSpPr>
          <p:cNvPr name="TextBox 4" id="4"/>
          <p:cNvSpPr txBox="true"/>
          <p:nvPr/>
        </p:nvSpPr>
        <p:spPr>
          <a:xfrm rot="0">
            <a:off x="5316627" y="3871547"/>
            <a:ext cx="7445799" cy="3914775"/>
          </a:xfrm>
          <a:prstGeom prst="rect">
            <a:avLst/>
          </a:prstGeom>
        </p:spPr>
        <p:txBody>
          <a:bodyPr anchor="t" rtlCol="false" tIns="0" lIns="0" bIns="0" rIns="0">
            <a:spAutoFit/>
          </a:bodyPr>
          <a:lstStyle/>
          <a:p>
            <a:pPr algn="ctr">
              <a:lnSpc>
                <a:spcPts val="4499"/>
              </a:lnSpc>
            </a:pPr>
            <a:r>
              <a:rPr lang="en-US" sz="2999" spc="59">
                <a:solidFill>
                  <a:srgbClr val="000000"/>
                </a:solidFill>
                <a:latin typeface="Arimo"/>
              </a:rPr>
              <a:t>Représentation visuelle d'un tableau Kanban. Vous pouvez afficher un tableau avec les colonnes principales (Backlog, À Faire, En Développement, En Test, En Revue, Fait) pour donner une idée initiale à votre équipe.</a:t>
            </a:r>
          </a:p>
          <a:p>
            <a:pPr algn="ctr" marL="0" indent="0" lvl="0">
              <a:lnSpc>
                <a:spcPts val="4499"/>
              </a:lnSpc>
            </a:pPr>
          </a:p>
        </p:txBody>
      </p:sp>
      <p:sp>
        <p:nvSpPr>
          <p:cNvPr name="TextBox 5" id="5"/>
          <p:cNvSpPr txBox="true"/>
          <p:nvPr/>
        </p:nvSpPr>
        <p:spPr>
          <a:xfrm rot="0">
            <a:off x="1028700" y="952500"/>
            <a:ext cx="6212797" cy="434340"/>
          </a:xfrm>
          <a:prstGeom prst="rect">
            <a:avLst/>
          </a:prstGeom>
        </p:spPr>
        <p:txBody>
          <a:bodyPr anchor="t" rtlCol="false" tIns="0" lIns="0" bIns="0" rIns="0">
            <a:spAutoFit/>
          </a:bodyPr>
          <a:lstStyle/>
          <a:p>
            <a:pPr>
              <a:lnSpc>
                <a:spcPts val="3359"/>
              </a:lnSpc>
            </a:pPr>
            <a:r>
              <a:rPr lang="en-US" sz="2400">
                <a:solidFill>
                  <a:srgbClr val="000000"/>
                </a:solidFill>
                <a:latin typeface="Telegraf Bold"/>
              </a:rPr>
              <a:t>DevTeamX</a:t>
            </a:r>
          </a:p>
        </p:txBody>
      </p:sp>
      <p:sp>
        <p:nvSpPr>
          <p:cNvPr name="TextBox 6" id="6"/>
          <p:cNvSpPr txBox="true"/>
          <p:nvPr/>
        </p:nvSpPr>
        <p:spPr>
          <a:xfrm rot="0">
            <a:off x="11046503" y="952500"/>
            <a:ext cx="6212797" cy="405389"/>
          </a:xfrm>
          <a:prstGeom prst="rect">
            <a:avLst/>
          </a:prstGeom>
        </p:spPr>
        <p:txBody>
          <a:bodyPr anchor="t" rtlCol="false" tIns="0" lIns="0" bIns="0" rIns="0">
            <a:spAutoFit/>
          </a:bodyPr>
          <a:lstStyle/>
          <a:p>
            <a:pPr algn="r">
              <a:lnSpc>
                <a:spcPts val="3359"/>
              </a:lnSpc>
            </a:pPr>
            <a:r>
              <a:rPr lang="en-US" sz="2400">
                <a:solidFill>
                  <a:srgbClr val="000000"/>
                </a:solidFill>
                <a:latin typeface="Telegraf"/>
              </a:rPr>
              <a:t>05 Octobre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381937" y="3844046"/>
            <a:ext cx="2845167" cy="1581653"/>
            <a:chOff x="0" y="0"/>
            <a:chExt cx="3793557" cy="2108870"/>
          </a:xfrm>
        </p:grpSpPr>
        <p:pic>
          <p:nvPicPr>
            <p:cNvPr name="Picture 3" id="3"/>
            <p:cNvPicPr>
              <a:picLocks noChangeAspect="true"/>
            </p:cNvPicPr>
            <p:nvPr/>
          </p:nvPicPr>
          <p:blipFill>
            <a:blip r:embed="rId2"/>
            <a:srcRect l="0" t="0" r="0" b="0"/>
            <a:stretch>
              <a:fillRect/>
            </a:stretch>
          </p:blipFill>
          <p:spPr>
            <a:xfrm flipH="false" flipV="false" rot="0">
              <a:off x="756606" y="1857448"/>
              <a:ext cx="2280344" cy="251423"/>
            </a:xfrm>
            <a:prstGeom prst="rect">
              <a:avLst/>
            </a:prstGeom>
          </p:spPr>
        </p:pic>
        <p:sp>
          <p:nvSpPr>
            <p:cNvPr name="TextBox 4" id="4"/>
            <p:cNvSpPr txBox="true"/>
            <p:nvPr/>
          </p:nvSpPr>
          <p:spPr>
            <a:xfrm rot="0">
              <a:off x="0" y="19050"/>
              <a:ext cx="3793557" cy="1611138"/>
            </a:xfrm>
            <a:prstGeom prst="rect">
              <a:avLst/>
            </a:prstGeom>
          </p:spPr>
          <p:txBody>
            <a:bodyPr anchor="t" rtlCol="false" tIns="0" lIns="0" bIns="0" rIns="0">
              <a:spAutoFit/>
            </a:bodyPr>
            <a:lstStyle/>
            <a:p>
              <a:pPr algn="ctr">
                <a:lnSpc>
                  <a:spcPts val="4703"/>
                </a:lnSpc>
              </a:pPr>
              <a:r>
                <a:rPr lang="en-US" sz="4199">
                  <a:solidFill>
                    <a:srgbClr val="000000"/>
                  </a:solidFill>
                  <a:latin typeface="RoxboroughCF Bold"/>
                </a:rPr>
                <a:t>Tableau</a:t>
              </a:r>
            </a:p>
            <a:p>
              <a:pPr algn="ctr" marL="0" indent="0" lvl="0">
                <a:lnSpc>
                  <a:spcPts val="4704"/>
                </a:lnSpc>
              </a:pPr>
              <a:r>
                <a:rPr lang="en-US" sz="4200">
                  <a:solidFill>
                    <a:srgbClr val="000000"/>
                  </a:solidFill>
                  <a:latin typeface="RoxboroughCF Bold"/>
                </a:rPr>
                <a:t>kanban</a:t>
              </a:r>
            </a:p>
          </p:txBody>
        </p:sp>
      </p:grpSp>
      <p:sp>
        <p:nvSpPr>
          <p:cNvPr name="Freeform 5" id="5"/>
          <p:cNvSpPr/>
          <p:nvPr/>
        </p:nvSpPr>
        <p:spPr>
          <a:xfrm flipH="false" flipV="false" rot="0">
            <a:off x="3227104" y="454059"/>
            <a:ext cx="14647102" cy="9128412"/>
          </a:xfrm>
          <a:custGeom>
            <a:avLst/>
            <a:gdLst/>
            <a:ahLst/>
            <a:cxnLst/>
            <a:rect r="r" b="b" t="t" l="l"/>
            <a:pathLst>
              <a:path h="9128412" w="14647102">
                <a:moveTo>
                  <a:pt x="0" y="0"/>
                </a:moveTo>
                <a:lnTo>
                  <a:pt x="14647102" y="0"/>
                </a:lnTo>
                <a:lnTo>
                  <a:pt x="14647102" y="9128412"/>
                </a:lnTo>
                <a:lnTo>
                  <a:pt x="0" y="9128412"/>
                </a:lnTo>
                <a:lnTo>
                  <a:pt x="0" y="0"/>
                </a:lnTo>
                <a:close/>
              </a:path>
            </a:pathLst>
          </a:custGeom>
          <a:blipFill>
            <a:blip r:embed="rId3"/>
            <a:stretch>
              <a:fillRect l="-374" t="-2829" r="-3599"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309502" y="4895677"/>
            <a:ext cx="5651193" cy="1130239"/>
          </a:xfrm>
          <a:custGeom>
            <a:avLst/>
            <a:gdLst/>
            <a:ahLst/>
            <a:cxnLst/>
            <a:rect r="r" b="b" t="t" l="l"/>
            <a:pathLst>
              <a:path h="1130239" w="5651193">
                <a:moveTo>
                  <a:pt x="0" y="0"/>
                </a:moveTo>
                <a:lnTo>
                  <a:pt x="5651193" y="0"/>
                </a:lnTo>
                <a:lnTo>
                  <a:pt x="5651193" y="1130238"/>
                </a:lnTo>
                <a:lnTo>
                  <a:pt x="0" y="1130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0890" y="1896467"/>
            <a:ext cx="8984271" cy="3956988"/>
          </a:xfrm>
          <a:prstGeom prst="rect">
            <a:avLst/>
          </a:prstGeom>
        </p:spPr>
        <p:txBody>
          <a:bodyPr anchor="t" rtlCol="false" tIns="0" lIns="0" bIns="0" rIns="0">
            <a:spAutoFit/>
          </a:bodyPr>
          <a:lstStyle/>
          <a:p>
            <a:pPr>
              <a:lnSpc>
                <a:spcPts val="10319"/>
              </a:lnSpc>
            </a:pPr>
            <a:r>
              <a:rPr lang="en-US" sz="9734">
                <a:solidFill>
                  <a:srgbClr val="000000"/>
                </a:solidFill>
                <a:latin typeface="RoxboroughCF Bold"/>
              </a:rPr>
              <a:t>Qu’est ce qu’un tableau Kanban</a:t>
            </a:r>
          </a:p>
        </p:txBody>
      </p:sp>
      <p:grpSp>
        <p:nvGrpSpPr>
          <p:cNvPr name="Group 4" id="4"/>
          <p:cNvGrpSpPr/>
          <p:nvPr/>
        </p:nvGrpSpPr>
        <p:grpSpPr>
          <a:xfrm rot="0">
            <a:off x="11043980" y="2394406"/>
            <a:ext cx="5177689" cy="719550"/>
            <a:chOff x="0" y="0"/>
            <a:chExt cx="6903585" cy="959400"/>
          </a:xfrm>
        </p:grpSpPr>
        <p:grpSp>
          <p:nvGrpSpPr>
            <p:cNvPr name="Group 5" id="5"/>
            <p:cNvGrpSpPr/>
            <p:nvPr/>
          </p:nvGrpSpPr>
          <p:grpSpPr>
            <a:xfrm rot="0">
              <a:off x="0" y="0"/>
              <a:ext cx="959400" cy="95940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7" id="7"/>
            <p:cNvSpPr txBox="true"/>
            <p:nvPr/>
          </p:nvSpPr>
          <p:spPr>
            <a:xfrm rot="0">
              <a:off x="176710" y="21519"/>
              <a:ext cx="605980" cy="83555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1</a:t>
              </a:r>
            </a:p>
          </p:txBody>
        </p:sp>
        <p:sp>
          <p:nvSpPr>
            <p:cNvPr name="TextBox 8" id="8"/>
            <p:cNvSpPr txBox="true"/>
            <p:nvPr/>
          </p:nvSpPr>
          <p:spPr>
            <a:xfrm rot="0">
              <a:off x="1303297" y="62887"/>
              <a:ext cx="5600288" cy="853790"/>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Telegraf"/>
                </a:rPr>
                <a:t>Saisissez l'idée qui doit être réalisée.</a:t>
              </a:r>
            </a:p>
          </p:txBody>
        </p:sp>
      </p:grpSp>
      <p:grpSp>
        <p:nvGrpSpPr>
          <p:cNvPr name="Group 9" id="9"/>
          <p:cNvGrpSpPr/>
          <p:nvPr/>
        </p:nvGrpSpPr>
        <p:grpSpPr>
          <a:xfrm rot="0">
            <a:off x="11043980" y="6998524"/>
            <a:ext cx="5177689" cy="993391"/>
            <a:chOff x="0" y="0"/>
            <a:chExt cx="6903585" cy="1324522"/>
          </a:xfrm>
        </p:grpSpPr>
        <p:grpSp>
          <p:nvGrpSpPr>
            <p:cNvPr name="Group 10" id="10"/>
            <p:cNvGrpSpPr/>
            <p:nvPr/>
          </p:nvGrpSpPr>
          <p:grpSpPr>
            <a:xfrm rot="0">
              <a:off x="0" y="0"/>
              <a:ext cx="959400" cy="9594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2" id="12"/>
            <p:cNvSpPr txBox="true"/>
            <p:nvPr/>
          </p:nvSpPr>
          <p:spPr>
            <a:xfrm rot="0">
              <a:off x="176710" y="21519"/>
              <a:ext cx="605980" cy="84016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3</a:t>
              </a:r>
            </a:p>
          </p:txBody>
        </p:sp>
        <p:sp>
          <p:nvSpPr>
            <p:cNvPr name="TextBox 13" id="13"/>
            <p:cNvSpPr txBox="true"/>
            <p:nvPr/>
          </p:nvSpPr>
          <p:spPr>
            <a:xfrm rot="0">
              <a:off x="1303297" y="62887"/>
              <a:ext cx="5600288" cy="1261635"/>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Telegraf"/>
                </a:rPr>
                <a:t>Transférez la tâche vers la colonne suivante à mesure que son statut est mis à jour.</a:t>
              </a:r>
            </a:p>
          </p:txBody>
        </p:sp>
      </p:grpSp>
      <p:grpSp>
        <p:nvGrpSpPr>
          <p:cNvPr name="Group 14" id="14"/>
          <p:cNvGrpSpPr/>
          <p:nvPr/>
        </p:nvGrpSpPr>
        <p:grpSpPr>
          <a:xfrm rot="0">
            <a:off x="11043980" y="5666140"/>
            <a:ext cx="5177689" cy="719550"/>
            <a:chOff x="0" y="0"/>
            <a:chExt cx="6903585" cy="959400"/>
          </a:xfrm>
        </p:grpSpPr>
        <p:grpSp>
          <p:nvGrpSpPr>
            <p:cNvPr name="Group 15" id="15"/>
            <p:cNvGrpSpPr/>
            <p:nvPr/>
          </p:nvGrpSpPr>
          <p:grpSpPr>
            <a:xfrm rot="0">
              <a:off x="0" y="0"/>
              <a:ext cx="959400" cy="959400"/>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7" id="17"/>
            <p:cNvSpPr txBox="true"/>
            <p:nvPr/>
          </p:nvSpPr>
          <p:spPr>
            <a:xfrm rot="0">
              <a:off x="176710" y="-29281"/>
              <a:ext cx="605980" cy="835552"/>
            </a:xfrm>
            <a:prstGeom prst="rect">
              <a:avLst/>
            </a:prstGeom>
          </p:spPr>
          <p:txBody>
            <a:bodyPr anchor="t" rtlCol="false" tIns="0" lIns="0" bIns="0" rIns="0">
              <a:spAutoFit/>
            </a:bodyPr>
            <a:lstStyle/>
            <a:p>
              <a:pPr algn="ctr" marL="0" indent="0" lvl="0">
                <a:lnSpc>
                  <a:spcPts val="5292"/>
                </a:lnSpc>
                <a:spcBef>
                  <a:spcPct val="0"/>
                </a:spcBef>
              </a:pPr>
              <a:r>
                <a:rPr lang="en-US" sz="3780">
                  <a:solidFill>
                    <a:srgbClr val="FFFFFF"/>
                  </a:solidFill>
                  <a:latin typeface="RoxboroughCF Bold"/>
                </a:rPr>
                <a:t>2</a:t>
              </a:r>
            </a:p>
          </p:txBody>
        </p:sp>
        <p:sp>
          <p:nvSpPr>
            <p:cNvPr name="TextBox 18" id="18"/>
            <p:cNvSpPr txBox="true"/>
            <p:nvPr/>
          </p:nvSpPr>
          <p:spPr>
            <a:xfrm rot="0">
              <a:off x="1303297" y="72567"/>
              <a:ext cx="5600288" cy="853790"/>
            </a:xfrm>
            <a:prstGeom prst="rect">
              <a:avLst/>
            </a:prstGeom>
          </p:spPr>
          <p:txBody>
            <a:bodyPr anchor="t" rtlCol="false" tIns="0" lIns="0" bIns="0" rIns="0">
              <a:spAutoFit/>
            </a:bodyPr>
            <a:lstStyle/>
            <a:p>
              <a:pPr marL="0" indent="0" lvl="0">
                <a:lnSpc>
                  <a:spcPts val="2519"/>
                </a:lnSpc>
              </a:pPr>
              <a:r>
                <a:rPr lang="en-US" sz="2099">
                  <a:solidFill>
                    <a:srgbClr val="000000"/>
                  </a:solidFill>
                  <a:latin typeface="Telegraf"/>
                </a:rPr>
                <a:t>Glissez-déposez vers la colonne correspondante</a:t>
              </a:r>
            </a:p>
          </p:txBody>
        </p:sp>
      </p:grpSp>
      <p:grpSp>
        <p:nvGrpSpPr>
          <p:cNvPr name="Group 19" id="19"/>
          <p:cNvGrpSpPr/>
          <p:nvPr/>
        </p:nvGrpSpPr>
        <p:grpSpPr>
          <a:xfrm rot="0">
            <a:off x="12010402" y="3499808"/>
            <a:ext cx="1579849" cy="1673290"/>
            <a:chOff x="0" y="0"/>
            <a:chExt cx="2106465" cy="2231054"/>
          </a:xfrm>
        </p:grpSpPr>
        <p:grpSp>
          <p:nvGrpSpPr>
            <p:cNvPr name="Group 20" id="20"/>
            <p:cNvGrpSpPr/>
            <p:nvPr/>
          </p:nvGrpSpPr>
          <p:grpSpPr>
            <a:xfrm rot="0">
              <a:off x="0" y="116758"/>
              <a:ext cx="2106465" cy="2114296"/>
              <a:chOff x="0" y="0"/>
              <a:chExt cx="1708150" cy="1714500"/>
            </a:xfrm>
          </p:grpSpPr>
          <p:sp>
            <p:nvSpPr>
              <p:cNvPr name="Freeform 21" id="21"/>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FFFFFF"/>
              </a:solidFill>
            </p:spPr>
          </p:sp>
          <p:sp>
            <p:nvSpPr>
              <p:cNvPr name="Freeform 22" id="22"/>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TextBox 23" id="23"/>
            <p:cNvSpPr txBox="true"/>
            <p:nvPr/>
          </p:nvSpPr>
          <p:spPr>
            <a:xfrm rot="0">
              <a:off x="220514" y="484812"/>
              <a:ext cx="1665436" cy="538562"/>
            </a:xfrm>
            <a:prstGeom prst="rect">
              <a:avLst/>
            </a:prstGeom>
          </p:spPr>
          <p:txBody>
            <a:bodyPr anchor="t" rtlCol="false" tIns="0" lIns="0" bIns="0" rIns="0">
              <a:spAutoFit/>
            </a:bodyPr>
            <a:lstStyle/>
            <a:p>
              <a:pPr algn="ctr" marL="0" indent="0" lvl="0">
                <a:lnSpc>
                  <a:spcPts val="1496"/>
                </a:lnSpc>
                <a:spcBef>
                  <a:spcPct val="0"/>
                </a:spcBef>
              </a:pPr>
              <a:r>
                <a:rPr lang="en-US" sz="1313">
                  <a:solidFill>
                    <a:srgbClr val="000000"/>
                  </a:solidFill>
                  <a:latin typeface="Telegraf"/>
                </a:rPr>
                <a:t>Tapez votre pensée ici</a:t>
              </a:r>
            </a:p>
          </p:txBody>
        </p:sp>
        <p:sp>
          <p:nvSpPr>
            <p:cNvPr name="AutoShape 24" id="24"/>
            <p:cNvSpPr/>
            <p:nvPr/>
          </p:nvSpPr>
          <p:spPr>
            <a:xfrm rot="-201720">
              <a:off x="766408" y="16857"/>
              <a:ext cx="580769" cy="199801"/>
            </a:xfrm>
            <a:prstGeom prst="rect">
              <a:avLst/>
            </a:prstGeom>
            <a:solidFill>
              <a:srgbClr val="000000"/>
            </a:solidFill>
          </p:spPr>
        </p:sp>
      </p:grpSp>
      <p:grpSp>
        <p:nvGrpSpPr>
          <p:cNvPr name="Group 25" id="25"/>
          <p:cNvGrpSpPr/>
          <p:nvPr/>
        </p:nvGrpSpPr>
        <p:grpSpPr>
          <a:xfrm rot="0">
            <a:off x="13750605" y="3499808"/>
            <a:ext cx="1579849" cy="1673290"/>
            <a:chOff x="0" y="0"/>
            <a:chExt cx="2106465" cy="2231054"/>
          </a:xfrm>
        </p:grpSpPr>
        <p:grpSp>
          <p:nvGrpSpPr>
            <p:cNvPr name="Group 26" id="26"/>
            <p:cNvGrpSpPr/>
            <p:nvPr/>
          </p:nvGrpSpPr>
          <p:grpSpPr>
            <a:xfrm rot="0">
              <a:off x="0" y="116758"/>
              <a:ext cx="2106465" cy="2114296"/>
              <a:chOff x="0" y="0"/>
              <a:chExt cx="1708150" cy="1714500"/>
            </a:xfrm>
          </p:grpSpPr>
          <p:sp>
            <p:nvSpPr>
              <p:cNvPr name="Freeform 27" id="27"/>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DDDDDD"/>
              </a:solidFill>
            </p:spPr>
          </p:sp>
          <p:sp>
            <p:nvSpPr>
              <p:cNvPr name="Freeform 28" id="28"/>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TextBox 29" id="29"/>
            <p:cNvSpPr txBox="true"/>
            <p:nvPr/>
          </p:nvSpPr>
          <p:spPr>
            <a:xfrm rot="0">
              <a:off x="220514" y="484812"/>
              <a:ext cx="1665436" cy="538562"/>
            </a:xfrm>
            <a:prstGeom prst="rect">
              <a:avLst/>
            </a:prstGeom>
          </p:spPr>
          <p:txBody>
            <a:bodyPr anchor="t" rtlCol="false" tIns="0" lIns="0" bIns="0" rIns="0">
              <a:spAutoFit/>
            </a:bodyPr>
            <a:lstStyle/>
            <a:p>
              <a:pPr algn="ctr" marL="0" indent="0" lvl="0">
                <a:lnSpc>
                  <a:spcPts val="1496"/>
                </a:lnSpc>
                <a:spcBef>
                  <a:spcPct val="0"/>
                </a:spcBef>
              </a:pPr>
              <a:r>
                <a:rPr lang="en-US" sz="1313">
                  <a:solidFill>
                    <a:srgbClr val="000000"/>
                  </a:solidFill>
                  <a:latin typeface="Telegraf"/>
                </a:rPr>
                <a:t>Tapez votre pensée ici</a:t>
              </a:r>
            </a:p>
          </p:txBody>
        </p:sp>
        <p:sp>
          <p:nvSpPr>
            <p:cNvPr name="AutoShape 30" id="30"/>
            <p:cNvSpPr/>
            <p:nvPr/>
          </p:nvSpPr>
          <p:spPr>
            <a:xfrm rot="-201720">
              <a:off x="766408" y="16857"/>
              <a:ext cx="580769" cy="199801"/>
            </a:xfrm>
            <a:prstGeom prst="rect">
              <a:avLst/>
            </a:prstGeom>
            <a:solidFill>
              <a:srgbClr val="000000"/>
            </a:solidFill>
          </p:spPr>
        </p:sp>
      </p:grpSp>
      <p:grpSp>
        <p:nvGrpSpPr>
          <p:cNvPr name="Group 31" id="31"/>
          <p:cNvGrpSpPr/>
          <p:nvPr/>
        </p:nvGrpSpPr>
        <p:grpSpPr>
          <a:xfrm rot="0">
            <a:off x="15488951" y="3499808"/>
            <a:ext cx="1579849" cy="1673290"/>
            <a:chOff x="0" y="0"/>
            <a:chExt cx="2106465" cy="2231054"/>
          </a:xfrm>
        </p:grpSpPr>
        <p:grpSp>
          <p:nvGrpSpPr>
            <p:cNvPr name="Group 32" id="32"/>
            <p:cNvGrpSpPr/>
            <p:nvPr/>
          </p:nvGrpSpPr>
          <p:grpSpPr>
            <a:xfrm rot="0">
              <a:off x="0" y="116758"/>
              <a:ext cx="2106465" cy="2114296"/>
              <a:chOff x="0" y="0"/>
              <a:chExt cx="1708150" cy="1714500"/>
            </a:xfrm>
          </p:grpSpPr>
          <p:sp>
            <p:nvSpPr>
              <p:cNvPr name="Freeform 33" id="33"/>
              <p:cNvSpPr/>
              <p:nvPr/>
            </p:nvSpPr>
            <p:spPr>
              <a:xfrm flipH="false" flipV="false" rot="0">
                <a:off x="10160" y="16510"/>
                <a:ext cx="1685290" cy="1686560"/>
              </a:xfrm>
              <a:custGeom>
                <a:avLst/>
                <a:gdLst/>
                <a:ahLst/>
                <a:cxnLst/>
                <a:rect r="r" b="b" t="t" l="l"/>
                <a:pathLst>
                  <a:path h="1686560" w="1685290">
                    <a:moveTo>
                      <a:pt x="1685290" y="1686560"/>
                    </a:moveTo>
                    <a:lnTo>
                      <a:pt x="0" y="1678940"/>
                    </a:lnTo>
                    <a:lnTo>
                      <a:pt x="0" y="598170"/>
                    </a:lnTo>
                    <a:lnTo>
                      <a:pt x="17780" y="19050"/>
                    </a:lnTo>
                    <a:lnTo>
                      <a:pt x="838200" y="0"/>
                    </a:lnTo>
                    <a:lnTo>
                      <a:pt x="1666240" y="5080"/>
                    </a:lnTo>
                    <a:close/>
                  </a:path>
                </a:pathLst>
              </a:custGeom>
              <a:solidFill>
                <a:srgbClr val="6E5CFF"/>
              </a:solidFill>
            </p:spPr>
          </p:sp>
          <p:sp>
            <p:nvSpPr>
              <p:cNvPr name="Freeform 34" id="34"/>
              <p:cNvSpPr/>
              <p:nvPr/>
            </p:nvSpPr>
            <p:spPr>
              <a:xfrm flipH="false" flipV="false" rot="0">
                <a:off x="-3810" y="0"/>
                <a:ext cx="1714500" cy="1713230"/>
              </a:xfrm>
              <a:custGeom>
                <a:avLst/>
                <a:gdLst/>
                <a:ahLst/>
                <a:cxnLst/>
                <a:rect r="r" b="b" t="t" l="l"/>
                <a:pathLst>
                  <a:path h="1713230" w="171450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sp>
        </p:grpSp>
        <p:sp>
          <p:nvSpPr>
            <p:cNvPr name="TextBox 35" id="35"/>
            <p:cNvSpPr txBox="true"/>
            <p:nvPr/>
          </p:nvSpPr>
          <p:spPr>
            <a:xfrm rot="0">
              <a:off x="220514" y="484812"/>
              <a:ext cx="1665436" cy="538562"/>
            </a:xfrm>
            <a:prstGeom prst="rect">
              <a:avLst/>
            </a:prstGeom>
          </p:spPr>
          <p:txBody>
            <a:bodyPr anchor="t" rtlCol="false" tIns="0" lIns="0" bIns="0" rIns="0">
              <a:spAutoFit/>
            </a:bodyPr>
            <a:lstStyle/>
            <a:p>
              <a:pPr algn="ctr" marL="0" indent="0" lvl="0">
                <a:lnSpc>
                  <a:spcPts val="1496"/>
                </a:lnSpc>
                <a:spcBef>
                  <a:spcPct val="0"/>
                </a:spcBef>
              </a:pPr>
              <a:r>
                <a:rPr lang="en-US" sz="1313">
                  <a:solidFill>
                    <a:srgbClr val="FFFFFF"/>
                  </a:solidFill>
                  <a:latin typeface="Telegraf"/>
                </a:rPr>
                <a:t>Tapez votre pensée ici</a:t>
              </a:r>
            </a:p>
          </p:txBody>
        </p:sp>
        <p:sp>
          <p:nvSpPr>
            <p:cNvPr name="AutoShape 36" id="36"/>
            <p:cNvSpPr/>
            <p:nvPr/>
          </p:nvSpPr>
          <p:spPr>
            <a:xfrm rot="-201720">
              <a:off x="766408" y="16857"/>
              <a:ext cx="580769" cy="199801"/>
            </a:xfrm>
            <a:prstGeom prst="rect">
              <a:avLst/>
            </a:prstGeom>
            <a:solidFill>
              <a:srgbClr val="000000"/>
            </a:solidFill>
          </p:spPr>
        </p:sp>
      </p:grpSp>
      <p:sp>
        <p:nvSpPr>
          <p:cNvPr name="TextBox 37" id="37"/>
          <p:cNvSpPr txBox="true"/>
          <p:nvPr/>
        </p:nvSpPr>
        <p:spPr>
          <a:xfrm rot="0">
            <a:off x="1620559" y="6609097"/>
            <a:ext cx="7523441" cy="2995930"/>
          </a:xfrm>
          <a:prstGeom prst="rect">
            <a:avLst/>
          </a:prstGeom>
        </p:spPr>
        <p:txBody>
          <a:bodyPr anchor="t" rtlCol="false" tIns="0" lIns="0" bIns="0" rIns="0">
            <a:spAutoFit/>
          </a:bodyPr>
          <a:lstStyle/>
          <a:p>
            <a:pPr>
              <a:lnSpc>
                <a:spcPts val="3919"/>
              </a:lnSpc>
            </a:pPr>
            <a:r>
              <a:rPr lang="en-US" sz="2799">
                <a:solidFill>
                  <a:srgbClr val="000000"/>
                </a:solidFill>
                <a:latin typeface="Telegraf Medium"/>
              </a:rPr>
              <a:t>Les tableaux </a:t>
            </a:r>
            <a:r>
              <a:rPr lang="en-US" sz="2799">
                <a:solidFill>
                  <a:srgbClr val="000000"/>
                </a:solidFill>
                <a:latin typeface="Telegraf Bold"/>
              </a:rPr>
              <a:t>Kanban </a:t>
            </a:r>
            <a:r>
              <a:rPr lang="en-US" sz="2799">
                <a:solidFill>
                  <a:srgbClr val="000000"/>
                </a:solidFill>
                <a:latin typeface="Telegraf Medium"/>
              </a:rPr>
              <a:t>nous permettent de présenter notre flux de travail. En visualisant le travail sur un tableau Kanban, on peut obtenir une meilleure compréhension de votre processus et de notre charge de travail globale.</a:t>
            </a:r>
          </a:p>
        </p:txBody>
      </p:sp>
      <p:sp>
        <p:nvSpPr>
          <p:cNvPr name="TextBox 38" id="38"/>
          <p:cNvSpPr txBox="true"/>
          <p:nvPr/>
        </p:nvSpPr>
        <p:spPr>
          <a:xfrm rot="0">
            <a:off x="1028700" y="952500"/>
            <a:ext cx="6212797" cy="434340"/>
          </a:xfrm>
          <a:prstGeom prst="rect">
            <a:avLst/>
          </a:prstGeom>
        </p:spPr>
        <p:txBody>
          <a:bodyPr anchor="t" rtlCol="false" tIns="0" lIns="0" bIns="0" rIns="0">
            <a:spAutoFit/>
          </a:bodyPr>
          <a:lstStyle/>
          <a:p>
            <a:pPr>
              <a:lnSpc>
                <a:spcPts val="3359"/>
              </a:lnSpc>
            </a:pPr>
            <a:r>
              <a:rPr lang="en-US" sz="2400">
                <a:solidFill>
                  <a:srgbClr val="000000"/>
                </a:solidFill>
                <a:latin typeface="Telegraf Bold"/>
              </a:rPr>
              <a:t>DevTeamX</a:t>
            </a:r>
          </a:p>
        </p:txBody>
      </p:sp>
      <p:sp>
        <p:nvSpPr>
          <p:cNvPr name="TextBox 39" id="39"/>
          <p:cNvSpPr txBox="true"/>
          <p:nvPr/>
        </p:nvSpPr>
        <p:spPr>
          <a:xfrm rot="0">
            <a:off x="11046503" y="952500"/>
            <a:ext cx="6212797" cy="405389"/>
          </a:xfrm>
          <a:prstGeom prst="rect">
            <a:avLst/>
          </a:prstGeom>
        </p:spPr>
        <p:txBody>
          <a:bodyPr anchor="t" rtlCol="false" tIns="0" lIns="0" bIns="0" rIns="0">
            <a:spAutoFit/>
          </a:bodyPr>
          <a:lstStyle/>
          <a:p>
            <a:pPr algn="r">
              <a:lnSpc>
                <a:spcPts val="3359"/>
              </a:lnSpc>
            </a:pPr>
            <a:r>
              <a:rPr lang="en-US" sz="2400">
                <a:solidFill>
                  <a:srgbClr val="000000"/>
                </a:solidFill>
                <a:latin typeface="Telegraf"/>
              </a:rPr>
              <a:t>05 Octobre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465089"/>
            <a:ext cx="9232922" cy="2654413"/>
          </a:xfrm>
          <a:prstGeom prst="rect">
            <a:avLst/>
          </a:prstGeom>
        </p:spPr>
        <p:txBody>
          <a:bodyPr anchor="t" rtlCol="false" tIns="0" lIns="0" bIns="0" rIns="0">
            <a:spAutoFit/>
          </a:bodyPr>
          <a:lstStyle/>
          <a:p>
            <a:pPr>
              <a:lnSpc>
                <a:spcPts val="10319"/>
              </a:lnSpc>
            </a:pPr>
            <a:r>
              <a:rPr lang="en-US" sz="9734">
                <a:solidFill>
                  <a:srgbClr val="000000"/>
                </a:solidFill>
                <a:latin typeface="RoxboroughCF Bold"/>
              </a:rPr>
              <a:t>Objectif de la Présentation </a:t>
            </a:r>
          </a:p>
        </p:txBody>
      </p:sp>
      <p:grpSp>
        <p:nvGrpSpPr>
          <p:cNvPr name="Group 3" id="3"/>
          <p:cNvGrpSpPr/>
          <p:nvPr/>
        </p:nvGrpSpPr>
        <p:grpSpPr>
          <a:xfrm rot="0">
            <a:off x="10853480" y="3177455"/>
            <a:ext cx="5177689" cy="719550"/>
            <a:chOff x="0" y="0"/>
            <a:chExt cx="6903585" cy="959400"/>
          </a:xfrm>
        </p:grpSpPr>
        <p:grpSp>
          <p:nvGrpSpPr>
            <p:cNvPr name="Group 4" id="4"/>
            <p:cNvGrpSpPr/>
            <p:nvPr/>
          </p:nvGrpSpPr>
          <p:grpSpPr>
            <a:xfrm rot="0">
              <a:off x="0" y="0"/>
              <a:ext cx="959400" cy="95940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6" id="6"/>
            <p:cNvSpPr txBox="true"/>
            <p:nvPr/>
          </p:nvSpPr>
          <p:spPr>
            <a:xfrm rot="0">
              <a:off x="176710" y="21519"/>
              <a:ext cx="605980" cy="840162"/>
            </a:xfrm>
            <a:prstGeom prst="rect">
              <a:avLst/>
            </a:prstGeom>
          </p:spPr>
          <p:txBody>
            <a:bodyPr anchor="t" rtlCol="false" tIns="0" lIns="0" bIns="0" rIns="0">
              <a:spAutoFit/>
            </a:bodyPr>
            <a:lstStyle/>
            <a:p>
              <a:pPr algn="ctr" marL="0" indent="0" lvl="0">
                <a:lnSpc>
                  <a:spcPts val="5292"/>
                </a:lnSpc>
                <a:spcBef>
                  <a:spcPct val="0"/>
                </a:spcBef>
              </a:pPr>
            </a:p>
          </p:txBody>
        </p:sp>
        <p:sp>
          <p:nvSpPr>
            <p:cNvPr name="TextBox 7" id="7"/>
            <p:cNvSpPr txBox="true"/>
            <p:nvPr/>
          </p:nvSpPr>
          <p:spPr>
            <a:xfrm rot="0">
              <a:off x="1303297" y="150304"/>
              <a:ext cx="5600288" cy="733425"/>
            </a:xfrm>
            <a:prstGeom prst="rect">
              <a:avLst/>
            </a:prstGeom>
          </p:spPr>
          <p:txBody>
            <a:bodyPr anchor="t" rtlCol="false" tIns="0" lIns="0" bIns="0" rIns="0">
              <a:spAutoFit/>
            </a:bodyPr>
            <a:lstStyle/>
            <a:p>
              <a:pPr algn="l" marL="0" indent="0" lvl="0">
                <a:lnSpc>
                  <a:spcPts val="4319"/>
                </a:lnSpc>
                <a:spcBef>
                  <a:spcPct val="0"/>
                </a:spcBef>
              </a:pPr>
              <a:r>
                <a:rPr lang="en-US" sz="3599">
                  <a:solidFill>
                    <a:srgbClr val="000000"/>
                  </a:solidFill>
                  <a:latin typeface="RoxboroughCF"/>
                </a:rPr>
                <a:t>Attentes</a:t>
              </a:r>
            </a:p>
          </p:txBody>
        </p:sp>
      </p:grpSp>
      <p:sp>
        <p:nvSpPr>
          <p:cNvPr name="TextBox 8" id="8"/>
          <p:cNvSpPr txBox="true"/>
          <p:nvPr/>
        </p:nvSpPr>
        <p:spPr>
          <a:xfrm rot="0">
            <a:off x="1423927" y="5768823"/>
            <a:ext cx="9001510" cy="2638425"/>
          </a:xfrm>
          <a:prstGeom prst="rect">
            <a:avLst/>
          </a:prstGeom>
        </p:spPr>
        <p:txBody>
          <a:bodyPr anchor="t" rtlCol="false" tIns="0" lIns="0" bIns="0" rIns="0">
            <a:spAutoFit/>
          </a:bodyPr>
          <a:lstStyle/>
          <a:p>
            <a:pPr>
              <a:lnSpc>
                <a:spcPts val="4199"/>
              </a:lnSpc>
            </a:pPr>
            <a:r>
              <a:rPr lang="en-US" sz="2999">
                <a:solidFill>
                  <a:srgbClr val="000000"/>
                </a:solidFill>
                <a:latin typeface="Telegraf"/>
              </a:rPr>
              <a:t>Introduire aux </a:t>
            </a:r>
            <a:r>
              <a:rPr lang="en-US" sz="2999">
                <a:solidFill>
                  <a:srgbClr val="000000"/>
                </a:solidFill>
                <a:latin typeface="Telegraf Bold"/>
              </a:rPr>
              <a:t>principes de base du Kanban,</a:t>
            </a:r>
            <a:r>
              <a:rPr lang="en-US" sz="2999">
                <a:solidFill>
                  <a:srgbClr val="000000"/>
                </a:solidFill>
                <a:latin typeface="Telegraf"/>
              </a:rPr>
              <a:t> comment il peut nous bénéficier, et comment nous pouvons commencer à l'adopter dans notre flux de travail quotidien pour améliorer notre efficacité et notre productivité.</a:t>
            </a:r>
          </a:p>
        </p:txBody>
      </p:sp>
      <p:sp>
        <p:nvSpPr>
          <p:cNvPr name="TextBox 9" id="9"/>
          <p:cNvSpPr txBox="true"/>
          <p:nvPr/>
        </p:nvSpPr>
        <p:spPr>
          <a:xfrm rot="0">
            <a:off x="1028700" y="952500"/>
            <a:ext cx="6212797" cy="434340"/>
          </a:xfrm>
          <a:prstGeom prst="rect">
            <a:avLst/>
          </a:prstGeom>
        </p:spPr>
        <p:txBody>
          <a:bodyPr anchor="t" rtlCol="false" tIns="0" lIns="0" bIns="0" rIns="0">
            <a:spAutoFit/>
          </a:bodyPr>
          <a:lstStyle/>
          <a:p>
            <a:pPr>
              <a:lnSpc>
                <a:spcPts val="3359"/>
              </a:lnSpc>
            </a:pPr>
            <a:r>
              <a:rPr lang="en-US" sz="2400">
                <a:solidFill>
                  <a:srgbClr val="000000"/>
                </a:solidFill>
                <a:latin typeface="Telegraf Bold"/>
              </a:rPr>
              <a:t>DevTeamX</a:t>
            </a:r>
          </a:p>
        </p:txBody>
      </p:sp>
      <p:sp>
        <p:nvSpPr>
          <p:cNvPr name="Freeform 10" id="10"/>
          <p:cNvSpPr/>
          <p:nvPr/>
        </p:nvSpPr>
        <p:spPr>
          <a:xfrm flipH="false" flipV="false" rot="1043947">
            <a:off x="1113352" y="2141005"/>
            <a:ext cx="3333611" cy="2072900"/>
          </a:xfrm>
          <a:custGeom>
            <a:avLst/>
            <a:gdLst/>
            <a:ahLst/>
            <a:cxnLst/>
            <a:rect r="r" b="b" t="t" l="l"/>
            <a:pathLst>
              <a:path h="2072900" w="3333611">
                <a:moveTo>
                  <a:pt x="0" y="0"/>
                </a:moveTo>
                <a:lnTo>
                  <a:pt x="3333611" y="0"/>
                </a:lnTo>
                <a:lnTo>
                  <a:pt x="3333611" y="2072900"/>
                </a:lnTo>
                <a:lnTo>
                  <a:pt x="0" y="2072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787723" y="4143997"/>
            <a:ext cx="6471577" cy="4210050"/>
          </a:xfrm>
          <a:prstGeom prst="rect">
            <a:avLst/>
          </a:prstGeom>
        </p:spPr>
        <p:txBody>
          <a:bodyPr anchor="t" rtlCol="false" tIns="0" lIns="0" bIns="0" rIns="0">
            <a:spAutoFit/>
          </a:bodyPr>
          <a:lstStyle/>
          <a:p>
            <a:pPr>
              <a:lnSpc>
                <a:spcPts val="4199"/>
              </a:lnSpc>
            </a:pPr>
            <a:r>
              <a:rPr lang="en-US" sz="2999">
                <a:solidFill>
                  <a:srgbClr val="000000"/>
                </a:solidFill>
                <a:latin typeface="Telegraf"/>
              </a:rPr>
              <a:t>Avoir une compréhension claire du Kanban, de ses avantages, et comment nous pouvons le mettre en œuvre ensemble. Vos questions et retours sont non seulement les bienvenus mais également essentiels pour assurer son succès dans notre organisation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5387009" y="4392102"/>
            <a:ext cx="7513983" cy="1502797"/>
          </a:xfrm>
          <a:custGeom>
            <a:avLst/>
            <a:gdLst/>
            <a:ahLst/>
            <a:cxnLst/>
            <a:rect r="r" b="b" t="t" l="l"/>
            <a:pathLst>
              <a:path h="1502797" w="7513983">
                <a:moveTo>
                  <a:pt x="0" y="0"/>
                </a:moveTo>
                <a:lnTo>
                  <a:pt x="7513982" y="0"/>
                </a:lnTo>
                <a:lnTo>
                  <a:pt x="7513982" y="1502796"/>
                </a:lnTo>
                <a:lnTo>
                  <a:pt x="0" y="15027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27297" y="2472978"/>
            <a:ext cx="12848838" cy="5074721"/>
          </a:xfrm>
          <a:prstGeom prst="rect">
            <a:avLst/>
          </a:prstGeom>
        </p:spPr>
        <p:txBody>
          <a:bodyPr anchor="t" rtlCol="false" tIns="0" lIns="0" bIns="0" rIns="0">
            <a:spAutoFit/>
          </a:bodyPr>
          <a:lstStyle/>
          <a:p>
            <a:pPr algn="ctr">
              <a:lnSpc>
                <a:spcPts val="13217"/>
              </a:lnSpc>
            </a:pPr>
            <a:r>
              <a:rPr lang="en-US" sz="12469">
                <a:solidFill>
                  <a:srgbClr val="000000"/>
                </a:solidFill>
                <a:latin typeface="RoxboroughCF Bold"/>
              </a:rPr>
              <a:t>Qu'est-ce qu'un Tableau Kanban?</a:t>
            </a:r>
          </a:p>
        </p:txBody>
      </p:sp>
      <p:grpSp>
        <p:nvGrpSpPr>
          <p:cNvPr name="Group 4" id="4"/>
          <p:cNvGrpSpPr/>
          <p:nvPr/>
        </p:nvGrpSpPr>
        <p:grpSpPr>
          <a:xfrm rot="0">
            <a:off x="819706" y="721723"/>
            <a:ext cx="1352404" cy="1352404"/>
            <a:chOff x="0" y="0"/>
            <a:chExt cx="1803206" cy="1803206"/>
          </a:xfrm>
        </p:grpSpPr>
        <p:grpSp>
          <p:nvGrpSpPr>
            <p:cNvPr name="Group 5" id="5"/>
            <p:cNvGrpSpPr/>
            <p:nvPr/>
          </p:nvGrpSpPr>
          <p:grpSpPr>
            <a:xfrm rot="0">
              <a:off x="0" y="0"/>
              <a:ext cx="1803206" cy="180320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7" id="7"/>
            <p:cNvSpPr txBox="true"/>
            <p:nvPr/>
          </p:nvSpPr>
          <p:spPr>
            <a:xfrm rot="0">
              <a:off x="332129" y="50315"/>
              <a:ext cx="1138947" cy="1569226"/>
            </a:xfrm>
            <a:prstGeom prst="rect">
              <a:avLst/>
            </a:prstGeom>
          </p:spPr>
          <p:txBody>
            <a:bodyPr anchor="t" rtlCol="false" tIns="0" lIns="0" bIns="0" rIns="0">
              <a:spAutoFit/>
            </a:bodyPr>
            <a:lstStyle/>
            <a:p>
              <a:pPr algn="ctr" marL="0" indent="0" lvl="0">
                <a:lnSpc>
                  <a:spcPts val="9946"/>
                </a:lnSpc>
                <a:spcBef>
                  <a:spcPct val="0"/>
                </a:spcBef>
              </a:pPr>
              <a:r>
                <a:rPr lang="en-US" sz="7104">
                  <a:solidFill>
                    <a:srgbClr val="FFFFFF"/>
                  </a:solidFill>
                  <a:latin typeface="RoxboroughCF Bold"/>
                </a:rPr>
                <a:t>2</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3628929" y="3325549"/>
            <a:ext cx="11030142" cy="4278267"/>
          </a:xfrm>
          <a:prstGeom prst="rect">
            <a:avLst/>
          </a:prstGeom>
        </p:spPr>
        <p:txBody>
          <a:bodyPr anchor="t" rtlCol="false" tIns="0" lIns="0" bIns="0" rIns="0">
            <a:spAutoFit/>
          </a:bodyPr>
          <a:lstStyle/>
          <a:p>
            <a:pPr algn="ctr">
              <a:lnSpc>
                <a:spcPts val="5690"/>
              </a:lnSpc>
            </a:pPr>
            <a:r>
              <a:rPr lang="en-US" sz="4064">
                <a:solidFill>
                  <a:srgbClr val="000000"/>
                </a:solidFill>
                <a:latin typeface="Arimo"/>
              </a:rPr>
              <a:t>“Un</a:t>
            </a:r>
            <a:r>
              <a:rPr lang="en-US" sz="4064">
                <a:solidFill>
                  <a:srgbClr val="000000"/>
                </a:solidFill>
                <a:latin typeface="Arimo Bold"/>
              </a:rPr>
              <a:t> tableau Kanban </a:t>
            </a:r>
            <a:r>
              <a:rPr lang="en-US" sz="4064">
                <a:solidFill>
                  <a:srgbClr val="000000"/>
                </a:solidFill>
                <a:latin typeface="Arimo"/>
              </a:rPr>
              <a:t>est un outil de </a:t>
            </a:r>
            <a:r>
              <a:rPr lang="en-US" sz="4064">
                <a:solidFill>
                  <a:srgbClr val="000000"/>
                </a:solidFill>
                <a:latin typeface="Arimo Bold"/>
              </a:rPr>
              <a:t>visualisation </a:t>
            </a:r>
            <a:r>
              <a:rPr lang="en-US" sz="4064">
                <a:solidFill>
                  <a:srgbClr val="000000"/>
                </a:solidFill>
                <a:latin typeface="Arimo"/>
              </a:rPr>
              <a:t>qui nous permet de </a:t>
            </a:r>
            <a:r>
              <a:rPr lang="en-US" sz="4064">
                <a:solidFill>
                  <a:srgbClr val="000000"/>
                </a:solidFill>
                <a:latin typeface="Arimo Bold"/>
              </a:rPr>
              <a:t>suivre </a:t>
            </a:r>
            <a:r>
              <a:rPr lang="en-US" sz="4064">
                <a:solidFill>
                  <a:srgbClr val="000000"/>
                </a:solidFill>
                <a:latin typeface="Arimo"/>
              </a:rPr>
              <a:t>et de </a:t>
            </a:r>
            <a:r>
              <a:rPr lang="en-US" sz="4064">
                <a:solidFill>
                  <a:srgbClr val="000000"/>
                </a:solidFill>
                <a:latin typeface="Arimo Bold"/>
              </a:rPr>
              <a:t>gérer </a:t>
            </a:r>
            <a:r>
              <a:rPr lang="en-US" sz="4064">
                <a:solidFill>
                  <a:srgbClr val="000000"/>
                </a:solidFill>
                <a:latin typeface="Arimo"/>
              </a:rPr>
              <a:t>notre </a:t>
            </a:r>
            <a:r>
              <a:rPr lang="en-US" sz="4064">
                <a:solidFill>
                  <a:srgbClr val="000000"/>
                </a:solidFill>
                <a:latin typeface="Arimo Bold"/>
              </a:rPr>
              <a:t>flux de travail</a:t>
            </a:r>
            <a:r>
              <a:rPr lang="en-US" sz="4064">
                <a:solidFill>
                  <a:srgbClr val="000000"/>
                </a:solidFill>
                <a:latin typeface="Arimo"/>
              </a:rPr>
              <a:t>. Chaque tâche ou '</a:t>
            </a:r>
            <a:r>
              <a:rPr lang="en-US" sz="4064">
                <a:solidFill>
                  <a:srgbClr val="000000"/>
                </a:solidFill>
                <a:latin typeface="Arimo Bold"/>
              </a:rPr>
              <a:t>carte</a:t>
            </a:r>
            <a:r>
              <a:rPr lang="en-US" sz="4064">
                <a:solidFill>
                  <a:srgbClr val="000000"/>
                </a:solidFill>
                <a:latin typeface="Arimo"/>
              </a:rPr>
              <a:t>' progresse à travers différentes étapes du développement, de l'idée initiale jusqu'à la réalisation finale.”</a:t>
            </a:r>
          </a:p>
        </p:txBody>
      </p:sp>
      <p:sp>
        <p:nvSpPr>
          <p:cNvPr name="TextBox 3" id="3"/>
          <p:cNvSpPr txBox="true"/>
          <p:nvPr/>
        </p:nvSpPr>
        <p:spPr>
          <a:xfrm rot="0">
            <a:off x="1028700" y="952500"/>
            <a:ext cx="6212797" cy="434340"/>
          </a:xfrm>
          <a:prstGeom prst="rect">
            <a:avLst/>
          </a:prstGeom>
        </p:spPr>
        <p:txBody>
          <a:bodyPr anchor="t" rtlCol="false" tIns="0" lIns="0" bIns="0" rIns="0">
            <a:spAutoFit/>
          </a:bodyPr>
          <a:lstStyle/>
          <a:p>
            <a:pPr>
              <a:lnSpc>
                <a:spcPts val="3359"/>
              </a:lnSpc>
            </a:pPr>
            <a:r>
              <a:rPr lang="en-US" sz="2400">
                <a:solidFill>
                  <a:srgbClr val="000000"/>
                </a:solidFill>
                <a:latin typeface="Telegraf Bold"/>
              </a:rPr>
              <a:t>DevTeamX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76196"/>
            <a:ext cx="15701288" cy="7585511"/>
          </a:xfrm>
          <a:custGeom>
            <a:avLst/>
            <a:gdLst/>
            <a:ahLst/>
            <a:cxnLst/>
            <a:rect r="r" b="b" t="t" l="l"/>
            <a:pathLst>
              <a:path h="7585511" w="15701288">
                <a:moveTo>
                  <a:pt x="0" y="0"/>
                </a:moveTo>
                <a:lnTo>
                  <a:pt x="15701288" y="0"/>
                </a:lnTo>
                <a:lnTo>
                  <a:pt x="15701288" y="7585511"/>
                </a:lnTo>
                <a:lnTo>
                  <a:pt x="0" y="7585511"/>
                </a:lnTo>
                <a:lnTo>
                  <a:pt x="0" y="0"/>
                </a:lnTo>
                <a:close/>
              </a:path>
            </a:pathLst>
          </a:custGeom>
          <a:blipFill>
            <a:blip r:embed="rId2"/>
            <a:stretch>
              <a:fillRect l="0" t="-10110" r="0" b="-632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DAFweHHe6Vg</dc:identifier>
  <dcterms:modified xsi:type="dcterms:W3CDTF">2011-08-01T06:04:30Z</dcterms:modified>
  <cp:revision>1</cp:revision>
  <dc:title>DevTeamX</dc:title>
</cp:coreProperties>
</file>